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6.xml" ContentType="application/vnd.openxmlformats-officedocument.presentationml.tags+xml"/>
  <Override PartName="/ppt/charts/colors1.xml" ContentType="application/vnd.ms-office.chartcolorstyl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13.xml" ContentType="application/vnd.openxmlformats-officedocument.presentationml.tags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  <p:sldMasterId id="2147483712" r:id="rId11"/>
    <p:sldMasterId id="2147483795" r:id="rId12"/>
  </p:sldMasterIdLst>
  <p:notesMasterIdLst>
    <p:notesMasterId r:id="rId30"/>
  </p:notesMasterIdLst>
  <p:handoutMasterIdLst>
    <p:handoutMasterId r:id="rId31"/>
  </p:handoutMasterIdLst>
  <p:sldIdLst>
    <p:sldId id="528" r:id="rId13"/>
    <p:sldId id="563" r:id="rId14"/>
    <p:sldId id="530" r:id="rId15"/>
    <p:sldId id="556" r:id="rId16"/>
    <p:sldId id="564" r:id="rId17"/>
    <p:sldId id="562" r:id="rId18"/>
    <p:sldId id="559" r:id="rId19"/>
    <p:sldId id="567" r:id="rId20"/>
    <p:sldId id="570" r:id="rId21"/>
    <p:sldId id="565" r:id="rId22"/>
    <p:sldId id="557" r:id="rId23"/>
    <p:sldId id="568" r:id="rId24"/>
    <p:sldId id="542" r:id="rId25"/>
    <p:sldId id="571" r:id="rId26"/>
    <p:sldId id="573" r:id="rId27"/>
    <p:sldId id="574" r:id="rId28"/>
    <p:sldId id="569" r:id="rId29"/>
  </p:sldIdLst>
  <p:sldSz cx="8961438" cy="6721475"/>
  <p:notesSz cx="6797675" cy="992822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690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381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072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763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4548" algn="l" defTabSz="913818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1454" algn="l" defTabSz="913818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98364" algn="l" defTabSz="913818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5276" algn="l" defTabSz="913818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  <p15:guide id="4" pos="1851">
          <p15:clr>
            <a:srgbClr val="A4A3A4"/>
          </p15:clr>
        </p15:guide>
        <p15:guide id="5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3477BA"/>
    <a:srgbClr val="BCDAFA"/>
    <a:srgbClr val="E1EBF7"/>
    <a:srgbClr val="3333FF"/>
    <a:srgbClr val="B6DF89"/>
    <a:srgbClr val="000000"/>
    <a:srgbClr val="FF9999"/>
    <a:srgbClr val="D4DEE8"/>
    <a:srgbClr val="D4EC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163" autoAdjust="0"/>
    <p:restoredTop sz="97218" autoAdjust="0"/>
  </p:normalViewPr>
  <p:slideViewPr>
    <p:cSldViewPr snapToGrid="0" snapToObjects="1">
      <p:cViewPr varScale="1">
        <p:scale>
          <a:sx n="119" d="100"/>
          <a:sy n="119" d="100"/>
        </p:scale>
        <p:origin x="-1878" y="-96"/>
      </p:cViewPr>
      <p:guideLst>
        <p:guide orient="horz" pos="4233"/>
        <p:guide orient="horz"/>
        <p:guide/>
        <p:guide pos="1851"/>
        <p:guide pos="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0"/>
        <p:guide orient="horz" pos="3127"/>
        <p:guide orient="horz" pos="3128"/>
        <p:guide pos="212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7F-4115-9511-4F760E8F6D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Даниэль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7F-4115-9511-4F760E8F6D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Иван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7F-4115-9511-4F760E8F6D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Эмилия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7F-4115-9511-4F760E8F6DB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Артур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7F-4115-9511-4F760E8F6DB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Анастасия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  <c:pt idx="1">
                  <c:v>4.5</c:v>
                </c:pt>
                <c:pt idx="2">
                  <c:v>4.7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7F-4115-9511-4F760E8F6DB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Полина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5.5</c:v>
                </c:pt>
                <c:pt idx="1">
                  <c:v>5.7</c:v>
                </c:pt>
                <c:pt idx="2">
                  <c:v>4.5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7F-4115-9511-4F760E8F6DB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Рима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</c:v>
                </c:pt>
                <c:pt idx="1">
                  <c:v>4.7</c:v>
                </c:pt>
                <c:pt idx="2">
                  <c:v>4.5999999999999996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7F-4115-9511-4F760E8F6DB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Элла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1.7000000000000002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7F-4115-9511-4F760E8F6DB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Амелия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1.6</c:v>
                </c:pt>
                <c:pt idx="1">
                  <c:v>2</c:v>
                </c:pt>
                <c:pt idx="2">
                  <c:v>1.7000000000000002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57F-4115-9511-4F760E8F6DB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Моника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2.6</c:v>
                </c:pt>
                <c:pt idx="1">
                  <c:v>2.9</c:v>
                </c:pt>
                <c:pt idx="2">
                  <c:v>3.2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57F-4115-9511-4F760E8F6DB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Максим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</c:v>
                </c:pt>
                <c:pt idx="1">
                  <c:v>1.4</c:v>
                </c:pt>
                <c:pt idx="2">
                  <c:v>1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7F-4115-9511-4F760E8F6DB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Фёдор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2.5</c:v>
                </c:pt>
                <c:pt idx="1">
                  <c:v>1.2</c:v>
                </c:pt>
                <c:pt idx="2">
                  <c:v>3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57F-4115-9511-4F760E8F6DB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София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1.4</c:v>
                </c:pt>
                <c:pt idx="1">
                  <c:v>2</c:v>
                </c:pt>
                <c:pt idx="2">
                  <c:v>2.2000000000000002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57F-4115-9511-4F760E8F6DB8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Глеб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57F-4115-9511-4F760E8F6DB8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Михаил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Лист1!$Q$2:$Q$5</c:f>
              <c:numCache>
                <c:formatCode>General</c:formatCode>
                <c:ptCount val="4"/>
                <c:pt idx="0">
                  <c:v>1.3</c:v>
                </c:pt>
                <c:pt idx="1">
                  <c:v>1.5</c:v>
                </c:pt>
                <c:pt idx="2">
                  <c:v>0.1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31-4825-B9C6-181FD5F618E7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Лука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Лист1!$R$2:$R$5</c:f>
              <c:numCache>
                <c:formatCode>General</c:formatCode>
                <c:ptCount val="4"/>
                <c:pt idx="0">
                  <c:v>1.4</c:v>
                </c:pt>
                <c:pt idx="1">
                  <c:v>1.6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31-4825-B9C6-181FD5F618E7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София2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Лист1!$S$2:$S$5</c:f>
              <c:numCache>
                <c:formatCode>General</c:formatCode>
                <c:ptCount val="4"/>
                <c:pt idx="0">
                  <c:v>1.4</c:v>
                </c:pt>
                <c:pt idx="1">
                  <c:v>1.7000000000000002</c:v>
                </c:pt>
                <c:pt idx="2">
                  <c:v>1.9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31-4825-B9C6-181FD5F618E7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Доминика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Лист1!$T$2:$T$5</c:f>
              <c:numCache>
                <c:formatCode>General</c:formatCode>
                <c:ptCount val="4"/>
                <c:pt idx="0">
                  <c:v>1.2</c:v>
                </c:pt>
                <c:pt idx="1">
                  <c:v>1.6</c:v>
                </c:pt>
                <c:pt idx="2">
                  <c:v>2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31-4825-B9C6-181FD5F618E7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Иван2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Лист1!$U$2:$U$5</c:f>
              <c:numCache>
                <c:formatCode>General</c:formatCode>
                <c:ptCount val="4"/>
                <c:pt idx="0">
                  <c:v>0.70000000000000007</c:v>
                </c:pt>
                <c:pt idx="1">
                  <c:v>1.4</c:v>
                </c:pt>
                <c:pt idx="2">
                  <c:v>0.2</c:v>
                </c:pt>
                <c:pt idx="3">
                  <c:v>0.70000000000000007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31-4825-B9C6-181FD5F618E7}"/>
            </c:ext>
          </c:extLst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Али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Лист1!$V$2:$V$5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1.5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31-4825-B9C6-181FD5F618E7}"/>
            </c:ext>
          </c:extLst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Вивея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Лист1!$W$2:$W$5</c:f>
              <c:numCache>
                <c:formatCode>General</c:formatCode>
                <c:ptCount val="4"/>
                <c:pt idx="0">
                  <c:v>3.1</c:v>
                </c:pt>
                <c:pt idx="1">
                  <c:v>3.5</c:v>
                </c:pt>
                <c:pt idx="2">
                  <c:v>3.1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31-4825-B9C6-181FD5F618E7}"/>
            </c:ext>
          </c:extLst>
        </c:ser>
        <c:ser>
          <c:idx val="22"/>
          <c:order val="22"/>
          <c:tx>
            <c:strRef>
              <c:f>Лист1!$X$1</c:f>
              <c:strCache>
                <c:ptCount val="1"/>
                <c:pt idx="0">
                  <c:v>Даниэль2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Лист1!$X$2:$X$5</c:f>
              <c:numCache>
                <c:formatCode>General</c:formatCode>
                <c:ptCount val="4"/>
                <c:pt idx="0">
                  <c:v>3</c:v>
                </c:pt>
                <c:pt idx="1">
                  <c:v>3.5</c:v>
                </c:pt>
                <c:pt idx="2">
                  <c:v>3.9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31-4825-B9C6-181FD5F618E7}"/>
            </c:ext>
          </c:extLst>
        </c:ser>
        <c:ser>
          <c:idx val="23"/>
          <c:order val="23"/>
          <c:tx>
            <c:strRef>
              <c:f>Лист1!$Y$1</c:f>
              <c:strCache>
                <c:ptCount val="1"/>
                <c:pt idx="0">
                  <c:v>Денис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11.04.2024 г.</c:v>
                </c:pt>
                <c:pt idx="1">
                  <c:v>12.04.2024 г.</c:v>
                </c:pt>
                <c:pt idx="2">
                  <c:v>15.04.2024 г.</c:v>
                </c:pt>
                <c:pt idx="3">
                  <c:v>16.04.2024 г.</c:v>
                </c:pt>
              </c:strCache>
            </c:strRef>
          </c:cat>
          <c:val>
            <c:numRef>
              <c:f>Лист1!$Y$2:$Y$5</c:f>
              <c:numCache>
                <c:formatCode>General</c:formatCode>
                <c:ptCount val="4"/>
                <c:pt idx="0">
                  <c:v>3.6</c:v>
                </c:pt>
                <c:pt idx="1">
                  <c:v>3.9</c:v>
                </c:pt>
                <c:pt idx="2">
                  <c:v>4.5</c:v>
                </c:pt>
                <c:pt idx="3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31-4825-B9C6-181FD5F618E7}"/>
            </c:ext>
          </c:extLst>
        </c:ser>
        <c:dLbls/>
        <c:marker val="1"/>
        <c:axId val="165380480"/>
        <c:axId val="165382016"/>
      </c:lineChart>
      <c:catAx>
        <c:axId val="1653804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82016"/>
        <c:crosses val="autoZero"/>
        <c:auto val="1"/>
        <c:lblAlgn val="ctr"/>
        <c:lblOffset val="100"/>
      </c:catAx>
      <c:valAx>
        <c:axId val="16538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6538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6D-42EF-8B97-A99F08729BC9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36D-42EF-8B97-A99F08729BC9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D-42EF-8B97-A99F08729BC9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6D-42EF-8B97-A99F08729BC9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6D-42EF-8B97-A99F08729BC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0%</c:formatCode>
                <c:ptCount val="5"/>
                <c:pt idx="0">
                  <c:v>0.05</c:v>
                </c:pt>
                <c:pt idx="1">
                  <c:v>0.17</c:v>
                </c:pt>
                <c:pt idx="2">
                  <c:v>0.23</c:v>
                </c:pt>
                <c:pt idx="3">
                  <c:v>0.34</c:v>
                </c:pt>
                <c:pt idx="4">
                  <c:v>0.21000000000000002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23</c:v>
                </c:pt>
                <c:pt idx="3">
                  <c:v>34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D-42EF-8B97-A99F08729BC9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45C6E-3796-4F83-8EDD-E07C98B6D90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53F81-0867-4AEC-84FC-3A8DCA82064E}">
      <dgm:prSet phldrT="[Текст]"/>
      <dgm:spPr/>
      <dgm:t>
        <a:bodyPr/>
        <a:lstStyle/>
        <a:p>
          <a:r>
            <a:rPr lang="ru-RU" dirty="0" smtClean="0"/>
            <a:t>Вход</a:t>
          </a:r>
          <a:endParaRPr lang="ru-RU" dirty="0"/>
        </a:p>
      </dgm:t>
    </dgm:pt>
    <dgm:pt modelId="{E1E4F2C3-B3AB-4C1B-B373-2EDD4B345EFE}" type="parTrans" cxnId="{BE496522-090D-4506-B131-5D9A2A39EAAC}">
      <dgm:prSet/>
      <dgm:spPr/>
      <dgm:t>
        <a:bodyPr/>
        <a:lstStyle/>
        <a:p>
          <a:endParaRPr lang="ru-RU"/>
        </a:p>
      </dgm:t>
    </dgm:pt>
    <dgm:pt modelId="{E8D24A2E-DF47-4213-80A5-4839AC3CD901}" type="sibTrans" cxnId="{BE496522-090D-4506-B131-5D9A2A39EAAC}">
      <dgm:prSet/>
      <dgm:spPr/>
      <dgm:t>
        <a:bodyPr/>
        <a:lstStyle/>
        <a:p>
          <a:endParaRPr lang="ru-RU"/>
        </a:p>
      </dgm:t>
    </dgm:pt>
    <dgm:pt modelId="{56F096FC-8410-4596-9F1F-140576050B8B}">
      <dgm:prSet phldrT="[Текст]"/>
      <dgm:spPr/>
      <dgm:t>
        <a:bodyPr/>
        <a:lstStyle/>
        <a:p>
          <a:r>
            <a:rPr lang="ru-RU" dirty="0" smtClean="0"/>
            <a:t>в раздевальную комнату</a:t>
          </a:r>
          <a:endParaRPr lang="ru-RU" dirty="0"/>
        </a:p>
      </dgm:t>
    </dgm:pt>
    <dgm:pt modelId="{91D7EB40-A681-48E7-B476-A0FD1AA1B09C}" type="parTrans" cxnId="{54093909-3271-4451-9B2F-DD15A720DCA3}">
      <dgm:prSet/>
      <dgm:spPr/>
      <dgm:t>
        <a:bodyPr/>
        <a:lstStyle/>
        <a:p>
          <a:endParaRPr lang="ru-RU"/>
        </a:p>
      </dgm:t>
    </dgm:pt>
    <dgm:pt modelId="{C987F718-2BF2-4CA5-AD8D-E5D1CE76F91A}" type="sibTrans" cxnId="{54093909-3271-4451-9B2F-DD15A720DCA3}">
      <dgm:prSet/>
      <dgm:spPr/>
      <dgm:t>
        <a:bodyPr/>
        <a:lstStyle/>
        <a:p>
          <a:endParaRPr lang="ru-RU"/>
        </a:p>
      </dgm:t>
    </dgm:pt>
    <dgm:pt modelId="{E2A019B9-7DFF-4F65-AA5D-A334B18FFE78}" type="pres">
      <dgm:prSet presAssocID="{66245C6E-3796-4F83-8EDD-E07C98B6D9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94BCA2-1D90-435E-B0BF-D3CCEFAF4E82}" type="pres">
      <dgm:prSet presAssocID="{B1753F81-0867-4AEC-84FC-3A8DCA82064E}" presName="linNode" presStyleCnt="0"/>
      <dgm:spPr/>
    </dgm:pt>
    <dgm:pt modelId="{8D507699-5F81-4A14-87B8-A7423AD5E37A}" type="pres">
      <dgm:prSet presAssocID="{B1753F81-0867-4AEC-84FC-3A8DCA82064E}" presName="parentShp" presStyleLbl="node1" presStyleIdx="0" presStyleCnt="1" custLinFactNeighborX="0" custLinFactNeighborY="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BC876-BE77-47BB-A7A7-9C1D78F31E74}" type="pres">
      <dgm:prSet presAssocID="{B1753F81-0867-4AEC-84FC-3A8DCA82064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308AB-B125-47CD-A162-2F590CEE0EF4}" type="presOf" srcId="{66245C6E-3796-4F83-8EDD-E07C98B6D903}" destId="{E2A019B9-7DFF-4F65-AA5D-A334B18FFE78}" srcOrd="0" destOrd="0" presId="urn:microsoft.com/office/officeart/2005/8/layout/vList6"/>
    <dgm:cxn modelId="{D6AEC271-752C-4F3A-83AF-5624E13BF93D}" type="presOf" srcId="{56F096FC-8410-4596-9F1F-140576050B8B}" destId="{C47BC876-BE77-47BB-A7A7-9C1D78F31E74}" srcOrd="0" destOrd="0" presId="urn:microsoft.com/office/officeart/2005/8/layout/vList6"/>
    <dgm:cxn modelId="{54093909-3271-4451-9B2F-DD15A720DCA3}" srcId="{B1753F81-0867-4AEC-84FC-3A8DCA82064E}" destId="{56F096FC-8410-4596-9F1F-140576050B8B}" srcOrd="0" destOrd="0" parTransId="{91D7EB40-A681-48E7-B476-A0FD1AA1B09C}" sibTransId="{C987F718-2BF2-4CA5-AD8D-E5D1CE76F91A}"/>
    <dgm:cxn modelId="{BE496522-090D-4506-B131-5D9A2A39EAAC}" srcId="{66245C6E-3796-4F83-8EDD-E07C98B6D903}" destId="{B1753F81-0867-4AEC-84FC-3A8DCA82064E}" srcOrd="0" destOrd="0" parTransId="{E1E4F2C3-B3AB-4C1B-B373-2EDD4B345EFE}" sibTransId="{E8D24A2E-DF47-4213-80A5-4839AC3CD901}"/>
    <dgm:cxn modelId="{09262198-E77E-43A2-96CC-ED941D447E56}" type="presOf" srcId="{B1753F81-0867-4AEC-84FC-3A8DCA82064E}" destId="{8D507699-5F81-4A14-87B8-A7423AD5E37A}" srcOrd="0" destOrd="0" presId="urn:microsoft.com/office/officeart/2005/8/layout/vList6"/>
    <dgm:cxn modelId="{601F0BD6-1D90-41A4-BEF3-08B4E8913446}" type="presParOf" srcId="{E2A019B9-7DFF-4F65-AA5D-A334B18FFE78}" destId="{B594BCA2-1D90-435E-B0BF-D3CCEFAF4E82}" srcOrd="0" destOrd="0" presId="urn:microsoft.com/office/officeart/2005/8/layout/vList6"/>
    <dgm:cxn modelId="{D8094C38-8853-4224-AACA-8F4793FCD137}" type="presParOf" srcId="{B594BCA2-1D90-435E-B0BF-D3CCEFAF4E82}" destId="{8D507699-5F81-4A14-87B8-A7423AD5E37A}" srcOrd="0" destOrd="0" presId="urn:microsoft.com/office/officeart/2005/8/layout/vList6"/>
    <dgm:cxn modelId="{B32F61D3-C28D-479F-A169-085A6C97D93F}" type="presParOf" srcId="{B594BCA2-1D90-435E-B0BF-D3CCEFAF4E82}" destId="{C47BC876-BE77-47BB-A7A7-9C1D78F31E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BC876-BE77-47BB-A7A7-9C1D78F31E74}">
      <dsp:nvSpPr>
        <dsp:cNvPr id="0" name=""/>
        <dsp:cNvSpPr/>
      </dsp:nvSpPr>
      <dsp:spPr>
        <a:xfrm>
          <a:off x="749394" y="0"/>
          <a:ext cx="1124091" cy="4804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 раздевальную комнату</a:t>
          </a:r>
          <a:endParaRPr lang="ru-RU" sz="900" kern="1200" dirty="0"/>
        </a:p>
      </dsp:txBody>
      <dsp:txXfrm>
        <a:off x="749394" y="0"/>
        <a:ext cx="1124091" cy="480439"/>
      </dsp:txXfrm>
    </dsp:sp>
    <dsp:sp modelId="{8D507699-5F81-4A14-87B8-A7423AD5E37A}">
      <dsp:nvSpPr>
        <dsp:cNvPr id="0" name=""/>
        <dsp:cNvSpPr/>
      </dsp:nvSpPr>
      <dsp:spPr>
        <a:xfrm>
          <a:off x="0" y="0"/>
          <a:ext cx="749394" cy="48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Вход</a:t>
          </a:r>
          <a:endParaRPr lang="ru-RU" sz="2100" kern="1200" dirty="0"/>
        </a:p>
      </dsp:txBody>
      <dsp:txXfrm>
        <a:off x="0" y="0"/>
        <a:ext cx="749394" cy="48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0.03787</cdr:y>
    </cdr:from>
    <cdr:to>
      <cdr:x>0.11031</cdr:x>
      <cdr:y>0.67126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181233"/>
          <a:ext cx="684750" cy="30315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8.30</a:t>
          </a:r>
        </a:p>
        <a:p xmlns:a="http://schemas.openxmlformats.org/drawingml/2006/main">
          <a:endParaRPr lang="ru-RU" sz="14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8.15</a:t>
          </a:r>
        </a:p>
        <a:p xmlns:a="http://schemas.openxmlformats.org/drawingml/2006/main">
          <a:endParaRPr lang="ru-RU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8.00</a:t>
          </a:r>
        </a:p>
        <a:p xmlns:a="http://schemas.openxmlformats.org/drawingml/2006/main">
          <a:endParaRPr lang="ru-RU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7.45</a:t>
          </a:r>
        </a:p>
        <a:p xmlns:a="http://schemas.openxmlformats.org/drawingml/2006/main">
          <a:endParaRPr lang="ru-RU" sz="14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7.30</a:t>
          </a:r>
        </a:p>
        <a:p xmlns:a="http://schemas.openxmlformats.org/drawingml/2006/main">
          <a:endParaRPr lang="ru-RU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7.15</a:t>
          </a:r>
        </a:p>
        <a:p xmlns:a="http://schemas.openxmlformats.org/drawingml/2006/main">
          <a:endParaRPr lang="ru-RU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7.00</a:t>
          </a:r>
        </a:p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4538" cy="4370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4831"/>
            <a:ext cx="5792746" cy="12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8096"/>
            <a:ext cx="539268" cy="18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7" y="110935"/>
            <a:ext cx="65" cy="1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478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00" indent="-115814" algn="l" defTabSz="89478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9847" indent="-180860" algn="l" defTabSz="89478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767" indent="-125334" algn="l" defTabSz="89478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580" indent="-114228" algn="l" defTabSz="89478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4548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4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4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6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4831"/>
            <a:ext cx="5792746" cy="246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8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4831"/>
            <a:ext cx="5792746" cy="246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53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4831"/>
            <a:ext cx="5792746" cy="246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4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4831"/>
            <a:ext cx="5792746" cy="246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1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199870414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63399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92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4787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4787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9123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8122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33268820"/>
              </p:ext>
            </p:extLst>
          </p:nvPr>
        </p:nvGraphicFramePr>
        <p:xfrm>
          <a:off x="1595" y="1595"/>
          <a:ext cx="1587" cy="1587"/>
        </p:xfrm>
        <a:graphic>
          <a:graphicData uri="http://schemas.openxmlformats.org/presentationml/2006/ole">
            <p:oleObj spid="_x0000_s207231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2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20" y="655645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2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7" y="7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1" tIns="45687" rIns="91371" bIns="45687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20" y="6443670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7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7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9782" y="2077144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455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5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92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4787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4787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4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90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92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97731092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10299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187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9213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180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89081477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14388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33547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186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8814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65725724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16436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685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671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124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91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4878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4878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58973089"/>
              </p:ext>
            </p:extLst>
          </p:nvPr>
        </p:nvGraphicFramePr>
        <p:xfrm>
          <a:off x="1600" y="1600"/>
          <a:ext cx="1587" cy="1587"/>
        </p:xfrm>
        <a:graphic>
          <a:graphicData uri="http://schemas.openxmlformats.org/presentationml/2006/ole">
            <p:oleObj spid="_x0000_s186784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7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25" y="655650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4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4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2" y="12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2" tIns="45662" rIns="91322" bIns="45662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25" y="6443675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82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12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9787" y="2077145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4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848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66078756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18484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331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21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867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29269426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20532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3077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090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31732931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68345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0325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2899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5357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860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2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50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079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595236"/>
            <a:ext cx="3500562" cy="41262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32" y="-906"/>
            <a:ext cx="8963770" cy="672238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00799" y="1695955"/>
            <a:ext cx="5535847" cy="1180331"/>
          </a:xfrm>
        </p:spPr>
        <p:txBody>
          <a:bodyPr bIns="8961"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88074" y="2421736"/>
            <a:ext cx="6381135" cy="322704"/>
          </a:xfrm>
        </p:spPr>
        <p:txBody>
          <a:bodyPr tIns="8961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392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4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96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32" y="-906"/>
            <a:ext cx="8963770" cy="672238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595236"/>
            <a:ext cx="3500562" cy="412623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03039" y="1692362"/>
            <a:ext cx="5538169" cy="1183471"/>
          </a:xfrm>
        </p:spPr>
        <p:txBody>
          <a:bodyPr bIns="8961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61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191871" y="2419166"/>
            <a:ext cx="6380544" cy="322631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392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48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2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0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8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6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4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96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530" y="1075436"/>
            <a:ext cx="3136503" cy="363855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179" y="1075436"/>
            <a:ext cx="3136503" cy="363855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530" y="1075436"/>
            <a:ext cx="3136503" cy="53771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392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marL="0" lvl="0" indent="0" algn="l" defTabSz="8961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796" y="1667968"/>
            <a:ext cx="3136503" cy="30470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6179" y="1075436"/>
            <a:ext cx="3136503" cy="53771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392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marL="0" lvl="0" indent="0" algn="l" defTabSz="8961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6179" y="1667968"/>
            <a:ext cx="3136503" cy="30470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595236"/>
            <a:ext cx="3500562" cy="41262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24538" y="-424536"/>
            <a:ext cx="6721475" cy="75705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marL="0" algn="ctr" defTabSz="896112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69259" y="1544728"/>
            <a:ext cx="5108020" cy="1067739"/>
          </a:xfrm>
        </p:spPr>
        <p:txBody>
          <a:bodyPr bIns="0" anchor="b"/>
          <a:lstStyle>
            <a:lvl1pPr algn="l">
              <a:defRPr kumimoji="0" lang="en-US" sz="27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61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727" y="2566777"/>
            <a:ext cx="3731756" cy="325850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72040" y="2208526"/>
            <a:ext cx="5679066" cy="61090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marL="0" marR="0" lvl="0" indent="0" algn="l" defTabSz="896112" rtl="0" eaLnBrk="1" fontAlgn="auto" latinLnBrk="0" hangingPunct="1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988320" y="0"/>
            <a:ext cx="6973119" cy="6721475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79222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595236"/>
            <a:ext cx="3500562" cy="41262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4947752"/>
            <a:ext cx="3500562" cy="177372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57796" y="1683310"/>
            <a:ext cx="5376863" cy="850175"/>
          </a:xfrm>
        </p:spPr>
        <p:txBody>
          <a:bodyPr anchor="b"/>
          <a:lstStyle>
            <a:lvl1pPr algn="l">
              <a:defRPr sz="27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20650" y="2137120"/>
            <a:ext cx="5974826" cy="72591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2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96535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2"/>
            <a:ext cx="2016324" cy="4585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2" y="269172"/>
            <a:ext cx="5899613" cy="4585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250401"/>
            <a:ext cx="6681176" cy="4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6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57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27377150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p:oleObj spid="_x0000_s202112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9781" y="2077143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1896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218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32970644"/>
              </p:ext>
            </p:extLst>
          </p:nvPr>
        </p:nvGraphicFramePr>
        <p:xfrm>
          <a:off x="1595" y="1595"/>
          <a:ext cx="1587" cy="1587"/>
        </p:xfrm>
        <a:graphic>
          <a:graphicData uri="http://schemas.openxmlformats.org/presentationml/2006/ole">
            <p:oleObj spid="_x0000_s204159" name="think-cell Slide" r:id="rId4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2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20" y="655645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2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7" y="7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1" tIns="45687" rIns="91371" bIns="45687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3920" y="6443670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7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" y="190507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9782" y="2077144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39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38.xml"/><Relationship Id="rId7" Type="http://schemas.openxmlformats.org/officeDocument/2006/relationships/tags" Target="../tags/tag2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vmlDrawing" Target="../drawings/vmlDrawing21.vml"/><Relationship Id="rId5" Type="http://schemas.openxmlformats.org/officeDocument/2006/relationships/theme" Target="../theme/theme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vmlDrawing" Target="../drawings/vmlDrawing11.vml"/><Relationship Id="rId5" Type="http://schemas.openxmlformats.org/officeDocument/2006/relationships/theme" Target="../theme/theme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7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8.xml"/><Relationship Id="rId7" Type="http://schemas.openxmlformats.org/officeDocument/2006/relationships/vmlDrawing" Target="../drawings/vmlDrawing15.v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3022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6039938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9508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35350696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7321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214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34" y="4950088"/>
            <a:ext cx="3502896" cy="177138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32" y="4950734"/>
            <a:ext cx="8963770" cy="177074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529" y="358479"/>
            <a:ext cx="7370783" cy="537718"/>
          </a:xfrm>
          <a:prstGeom prst="rect">
            <a:avLst/>
          </a:prstGeom>
        </p:spPr>
        <p:txBody>
          <a:bodyPr vert="horz" lIns="89611" tIns="44806" rIns="89611" bIns="4480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529" y="1078718"/>
            <a:ext cx="7370783" cy="3508583"/>
          </a:xfrm>
          <a:prstGeom prst="rect">
            <a:avLst/>
          </a:prstGeom>
        </p:spPr>
        <p:txBody>
          <a:bodyPr vert="horz" lIns="89611" tIns="44806" rIns="89611" bIns="448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97152" y="5753583"/>
            <a:ext cx="2132822" cy="197163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7286" y="6160002"/>
            <a:ext cx="4630076" cy="268859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lvl1pPr algn="r">
              <a:defRPr sz="1000" cap="all" spc="196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3309" y="6047977"/>
            <a:ext cx="492879" cy="49290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8961" tIns="8961" rIns="8961" bIns="8961" rtlCol="0" anchor="ctr"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 ftr="0" dt="0"/>
  <p:txStyles>
    <p:titleStyle>
      <a:lvl1pPr algn="l" defTabSz="896112" rtl="0" eaLnBrk="1" latinLnBrk="0" hangingPunct="1"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42" indent="-336042" algn="l" defTabSz="896112" rtl="0" eaLnBrk="1" latinLnBrk="0" hangingPunct="1">
        <a:spcBef>
          <a:spcPts val="784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0261" indent="-170261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94289" indent="-161300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8317" indent="-161300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42345" indent="-170261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5334" indent="-170261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246" indent="-161300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274" indent="-161300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56380" indent="-161300" algn="l" defTabSz="896112" rtl="0" eaLnBrk="1" latinLnBrk="0" hangingPunct="1">
        <a:spcBef>
          <a:spcPts val="294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42672295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5760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603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50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74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8825" indent="-608825" defTabSz="894210">
              <a:tabLst>
                <a:tab pos="61199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22" tIns="91322" rIns="91322" bIns="91322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22" tIns="91322" rIns="91322" bIns="91322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210" rtl="0" eaLnBrk="1" fontAlgn="base" hangingPunct="1">
        <a:spcBef>
          <a:spcPct val="0"/>
        </a:spcBef>
        <a:spcAft>
          <a:spcPct val="0"/>
        </a:spcAft>
        <a:tabLst>
          <a:tab pos="356734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612"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240"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9859"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6473" algn="l" defTabSz="89421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429" indent="-191845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612" indent="-261605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583" indent="-15537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54" indent="-13000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8854" indent="-13000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854" indent="-13000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854" indent="-13000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854" indent="-130009" algn="l" defTabSz="8942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2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40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9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3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4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3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0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50" algn="l" defTabSz="913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1154328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1088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3667695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3135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8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4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9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148" indent="-609148" defTabSz="894685">
              <a:tabLst>
                <a:tab pos="61232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71" tIns="91371" rIns="91371" bIns="9137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71" tIns="91371" rIns="91371" bIns="9137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685" rtl="0" eaLnBrk="1" fontAlgn="base" hangingPunct="1">
        <a:spcBef>
          <a:spcPct val="0"/>
        </a:spcBef>
        <a:spcAft>
          <a:spcPct val="0"/>
        </a:spcAft>
        <a:tabLst>
          <a:tab pos="356923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857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722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584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443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32" indent="-191946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857" indent="-261744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08" indent="-155460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7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2883476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6207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8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4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5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9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148" indent="-609148" defTabSz="894685">
              <a:tabLst>
                <a:tab pos="61232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71" tIns="91371" rIns="91371" bIns="9137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71" tIns="91371" rIns="91371" bIns="9137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62" y="6320061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685" rtl="0" eaLnBrk="1" fontAlgn="base" hangingPunct="1">
        <a:spcBef>
          <a:spcPct val="0"/>
        </a:spcBef>
        <a:spcAft>
          <a:spcPct val="0"/>
        </a:spcAft>
        <a:tabLst>
          <a:tab pos="356923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857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722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584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443" algn="l" defTabSz="89468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32" indent="-191946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857" indent="-261744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08" indent="-155460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251" indent="-130078" algn="l" defTabSz="89468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7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38420648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9275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37907414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3364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19267600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412" name="think-cell Slide" r:id="rId9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9016088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7460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5.png"/><Relationship Id="rId5" Type="http://schemas.openxmlformats.org/officeDocument/2006/relationships/tags" Target="../tags/tag28.xml"/><Relationship Id="rId10" Type="http://schemas.openxmlformats.org/officeDocument/2006/relationships/image" Target="../media/image14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670" y="2873523"/>
            <a:ext cx="8053647" cy="1846601"/>
          </a:xfrm>
          <a:prstGeom prst="rect">
            <a:avLst/>
          </a:prstGeom>
        </p:spPr>
        <p:txBody>
          <a:bodyPr wrap="square" lIns="91381" tIns="45691" rIns="91381" bIns="45691">
            <a:spAutoFit/>
          </a:bodyPr>
          <a:lstStyle/>
          <a:p>
            <a:pPr algn="ctr"/>
            <a:endParaRPr lang="ru-RU" sz="2400" b="1" dirty="0">
              <a:solidFill>
                <a:srgbClr val="3333FF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Оптимизация </a:t>
            </a:r>
            <a:r>
              <a:rPr lang="ru-RU" sz="3600" b="1" i="1" dirty="0">
                <a:solidFill>
                  <a:srgbClr val="0070C0"/>
                </a:solidFill>
              </a:rPr>
              <a:t>процесса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«Утренний </a:t>
            </a:r>
            <a:r>
              <a:rPr lang="ru-RU" sz="3600" b="1" i="1" dirty="0" smtClean="0">
                <a:solidFill>
                  <a:srgbClr val="0070C0"/>
                </a:solidFill>
              </a:rPr>
              <a:t>сбор детей </a:t>
            </a:r>
            <a:r>
              <a:rPr lang="ru-RU" sz="3600" b="1" i="1" dirty="0">
                <a:solidFill>
                  <a:srgbClr val="0070C0"/>
                </a:solidFill>
              </a:rPr>
              <a:t>в ДОУ</a:t>
            </a:r>
            <a:r>
              <a:rPr lang="ru-RU" sz="3600" b="1" i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sz="18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10031" y="264441"/>
            <a:ext cx="5810787" cy="138499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Детский сад № </a:t>
            </a:r>
            <a:r>
              <a:rPr lang="ru-RU" sz="1800" dirty="0" smtClean="0">
                <a:solidFill>
                  <a:srgbClr val="0070C0"/>
                </a:solidFill>
              </a:rPr>
              <a:t>2 «орлёнок»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муниципального образования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город-курорт Анапа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98" y="211996"/>
            <a:ext cx="1518527" cy="143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925" y="6186616"/>
            <a:ext cx="3166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477BA"/>
                </a:solidFill>
              </a:rPr>
              <a:t>Город – курорт Анапа, 2024 год</a:t>
            </a:r>
            <a:endParaRPr lang="ru-RU" dirty="0">
              <a:solidFill>
                <a:srgbClr val="347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1" y="620019"/>
            <a:ext cx="7726680" cy="307777"/>
          </a:xfrm>
        </p:spPr>
        <p:txBody>
          <a:bodyPr/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устранению проблем</a:t>
            </a:r>
            <a:endParaRPr lang="en-US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1" y="927796"/>
            <a:ext cx="7364195" cy="391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ГРАФИК ПРИХОДА ДЕТЕЙ В ДОУ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РАЦИОНАЛЬНАЯ РАССТАНОВКА ШКАФОВ (РАСПРЕДЕЛЕНИЕ ВОСПИТАННИКОВ)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ВВЕДЕНИЕ МОДЕЛИ ПО ПРИВИТИЮ У ДОШКОЛЬНИКОВ 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НАВЫКОВ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САМООБСЛУЖИВАНИЯ (КАК В ДЕТСКОМ САДУ, ТАК И ДОМА)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ОРГАНАЙЗЕРЫ 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ДЛЯ 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ОДЕЖДЫ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70510" algn="l"/>
              </a:tabLst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БЛОК-СХЕМЫ ВНУТРИ 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ДЕТСКИХ ШКАФОВ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2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82" y="386086"/>
            <a:ext cx="6052538" cy="384662"/>
          </a:xfrm>
          <a:prstGeom prst="rect">
            <a:avLst/>
          </a:prstGeom>
        </p:spPr>
        <p:txBody>
          <a:bodyPr wrap="square" lIns="91381" tIns="45691" rIns="91381" bIns="45691">
            <a:spAutoFit/>
          </a:bodyPr>
          <a:lstStyle/>
          <a:p>
            <a:pPr algn="ctr"/>
            <a:r>
              <a:rPr lang="ru-RU" sz="1900" b="1" dirty="0">
                <a:solidFill>
                  <a:srgbClr val="3333FF"/>
                </a:solidFill>
              </a:rPr>
              <a:t>Карта целевого состояния (как будет)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917" y="3545982"/>
            <a:ext cx="4514613" cy="1360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81" tIns="45691" rIns="91381" bIns="45691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улучшений: 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Сокращение  потока  участников процесса (исключение лишних перемещений)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Благоприятный психологический </a:t>
            </a: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Уменьшение  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риска </a:t>
            </a: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распространения вирусов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Сокращение времени на ожидание во время переодевания 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Исключение риска опоздания (дети, родители)</a:t>
            </a:r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1"/>
          <p:cNvSpPr txBox="1">
            <a:spLocks/>
          </p:cNvSpPr>
          <p:nvPr/>
        </p:nvSpPr>
        <p:spPr>
          <a:xfrm>
            <a:off x="8122305" y="1956851"/>
            <a:ext cx="373358" cy="119445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34064" tIns="34064" rIns="34064" bIns="3406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/>
              <a:t>Выход процесса</a:t>
            </a:r>
          </a:p>
        </p:txBody>
      </p:sp>
      <p:sp>
        <p:nvSpPr>
          <p:cNvPr id="8" name="Rectangle 216"/>
          <p:cNvSpPr/>
          <p:nvPr/>
        </p:nvSpPr>
        <p:spPr>
          <a:xfrm>
            <a:off x="680840" y="138285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216"/>
          <p:cNvSpPr/>
          <p:nvPr/>
        </p:nvSpPr>
        <p:spPr>
          <a:xfrm>
            <a:off x="2708224" y="138285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4611155" y="138285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6432112" y="1382847"/>
            <a:ext cx="1318590" cy="198744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234"/>
          <p:cNvSpPr/>
          <p:nvPr/>
        </p:nvSpPr>
        <p:spPr>
          <a:xfrm>
            <a:off x="680840" y="2222901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</a:t>
            </a:r>
            <a:r>
              <a:rPr lang="ru-RU" sz="1000" dirty="0" smtClean="0">
                <a:solidFill>
                  <a:schemeClr val="tx1"/>
                </a:solidFill>
              </a:rPr>
              <a:t>(приемная)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Rectangle 234"/>
          <p:cNvSpPr/>
          <p:nvPr/>
        </p:nvSpPr>
        <p:spPr>
          <a:xfrm>
            <a:off x="2708224" y="2222901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Дети </a:t>
            </a:r>
            <a:r>
              <a:rPr lang="ru-RU" sz="1000" dirty="0" smtClean="0">
                <a:solidFill>
                  <a:schemeClr val="tx1"/>
                </a:solidFill>
              </a:rPr>
              <a:t>переобуваются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и  </a:t>
            </a:r>
            <a:r>
              <a:rPr lang="ru-RU" sz="1000" dirty="0">
                <a:solidFill>
                  <a:schemeClr val="tx1"/>
                </a:solidFill>
              </a:rPr>
              <a:t>переодеваются самостоятельно</a:t>
            </a:r>
          </a:p>
        </p:txBody>
      </p:sp>
      <p:sp>
        <p:nvSpPr>
          <p:cNvPr id="16" name="Rectangle 234"/>
          <p:cNvSpPr/>
          <p:nvPr/>
        </p:nvSpPr>
        <p:spPr>
          <a:xfrm>
            <a:off x="4611155" y="2222901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Складывание одежды в шкафчик</a:t>
            </a:r>
          </a:p>
        </p:txBody>
      </p:sp>
      <p:sp>
        <p:nvSpPr>
          <p:cNvPr id="17" name="Rectangle 234"/>
          <p:cNvSpPr/>
          <p:nvPr/>
        </p:nvSpPr>
        <p:spPr>
          <a:xfrm>
            <a:off x="6432112" y="2222901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Отметка в журнале здоровья, ритуал прощания с ребёнком</a:t>
            </a:r>
          </a:p>
        </p:txBody>
      </p:sp>
      <p:sp>
        <p:nvSpPr>
          <p:cNvPr id="18" name="Rectangle 41"/>
          <p:cNvSpPr txBox="1">
            <a:spLocks/>
          </p:cNvSpPr>
          <p:nvPr/>
        </p:nvSpPr>
        <p:spPr>
          <a:xfrm>
            <a:off x="680840" y="1382853"/>
            <a:ext cx="1318590" cy="32849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sp>
        <p:nvSpPr>
          <p:cNvPr id="19" name="Rectangle 41"/>
          <p:cNvSpPr txBox="1">
            <a:spLocks/>
          </p:cNvSpPr>
          <p:nvPr/>
        </p:nvSpPr>
        <p:spPr>
          <a:xfrm>
            <a:off x="6432112" y="1382853"/>
            <a:ext cx="1318590" cy="32849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</a:t>
            </a:r>
          </a:p>
        </p:txBody>
      </p:sp>
      <p:sp>
        <p:nvSpPr>
          <p:cNvPr id="20" name="Rectangle 41"/>
          <p:cNvSpPr txBox="1">
            <a:spLocks/>
          </p:cNvSpPr>
          <p:nvPr/>
        </p:nvSpPr>
        <p:spPr>
          <a:xfrm>
            <a:off x="4611155" y="1382853"/>
            <a:ext cx="1318590" cy="32849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</a:t>
            </a: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2708224" y="1382853"/>
            <a:ext cx="1318590" cy="32849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</a:t>
            </a:r>
          </a:p>
        </p:txBody>
      </p:sp>
      <p:sp>
        <p:nvSpPr>
          <p:cNvPr id="22" name="Right Arrow 225"/>
          <p:cNvSpPr>
            <a:spLocks/>
          </p:cNvSpPr>
          <p:nvPr/>
        </p:nvSpPr>
        <p:spPr>
          <a:xfrm>
            <a:off x="7750708" y="2222895"/>
            <a:ext cx="37160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ight Arrow 225"/>
          <p:cNvSpPr>
            <a:spLocks/>
          </p:cNvSpPr>
          <p:nvPr/>
        </p:nvSpPr>
        <p:spPr>
          <a:xfrm>
            <a:off x="2016776" y="2222895"/>
            <a:ext cx="6914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ight Arrow 225"/>
          <p:cNvSpPr>
            <a:spLocks/>
          </p:cNvSpPr>
          <p:nvPr/>
        </p:nvSpPr>
        <p:spPr>
          <a:xfrm>
            <a:off x="4026814" y="2222895"/>
            <a:ext cx="59329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198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3515" y="1887593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78444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0184" y="1792014"/>
            <a:ext cx="1310523" cy="430887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pPr algn="ctr"/>
            <a:r>
              <a:rPr lang="ru-RU" sz="1100" dirty="0"/>
              <a:t>  не включено </a:t>
            </a:r>
          </a:p>
          <a:p>
            <a:pPr algn="ctr"/>
            <a:r>
              <a:rPr lang="ru-RU" sz="1100" dirty="0"/>
              <a:t>  в процесс</a:t>
            </a:r>
          </a:p>
        </p:txBody>
      </p:sp>
      <p:sp>
        <p:nvSpPr>
          <p:cNvPr id="33" name="Right Arrow 225"/>
          <p:cNvSpPr>
            <a:spLocks/>
          </p:cNvSpPr>
          <p:nvPr/>
        </p:nvSpPr>
        <p:spPr>
          <a:xfrm>
            <a:off x="5940764" y="2222895"/>
            <a:ext cx="4913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Rectangle 41"/>
          <p:cNvSpPr txBox="1">
            <a:spLocks/>
          </p:cNvSpPr>
          <p:nvPr/>
        </p:nvSpPr>
        <p:spPr>
          <a:xfrm>
            <a:off x="93003" y="1956851"/>
            <a:ext cx="373358" cy="119445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34064" tIns="34064" rIns="34064" bIns="3406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/>
              <a:t>Вход процесса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29745" y="3545982"/>
            <a:ext cx="2711341" cy="270843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pPr marL="342682" indent="-342682">
              <a:buAutoNum type="arabicPeriod"/>
            </a:pPr>
            <a:r>
              <a:rPr lang="ru-RU" sz="1100" dirty="0"/>
              <a:t>приход в доу по графику</a:t>
            </a:r>
          </a:p>
          <a:p>
            <a:pPr marL="342682" indent="-342682">
              <a:buAutoNum type="arabicPeriod"/>
            </a:pPr>
            <a:r>
              <a:rPr lang="ru-RU" sz="1100" dirty="0"/>
              <a:t>отработанный алгоритм переодевания</a:t>
            </a:r>
          </a:p>
          <a:p>
            <a:pPr marL="342682" indent="-342682">
              <a:buAutoNum type="arabicPeriod"/>
            </a:pPr>
            <a:r>
              <a:rPr lang="ru-RU" sz="1100" dirty="0"/>
              <a:t>родительский контроль</a:t>
            </a:r>
          </a:p>
          <a:p>
            <a:pPr marL="342682" indent="-342682">
              <a:buAutoNum type="arabicPeriod"/>
            </a:pPr>
            <a:r>
              <a:rPr lang="ru-RU" sz="1100" dirty="0"/>
              <a:t>использование органайзеров и блок-схем</a:t>
            </a:r>
          </a:p>
          <a:p>
            <a:pPr marL="342682" indent="-342682">
              <a:buAutoNum type="arabicPeriod"/>
            </a:pPr>
            <a:r>
              <a:rPr lang="ru-RU" sz="1100" dirty="0"/>
              <a:t>исключение потоков скопления участников процесса </a:t>
            </a:r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sz="1100" dirty="0"/>
          </a:p>
          <a:p>
            <a:pPr marL="342682" indent="-342682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6336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-345990" y="441357"/>
            <a:ext cx="3772929" cy="395416"/>
          </a:xfrm>
          <a:prstGeom prst="rect">
            <a:avLst/>
          </a:prstGeom>
        </p:spPr>
        <p:txBody>
          <a:bodyPr/>
          <a:lstStyle>
            <a:lvl1pPr algn="l" defTabSz="896112" rtl="0" eaLnBrk="1" latinLnBrk="0" hangingPunct="1"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 приёма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утренний сбор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461316"/>
              </p:ext>
            </p:extLst>
          </p:nvPr>
        </p:nvGraphicFramePr>
        <p:xfrm>
          <a:off x="3022612" y="73466"/>
          <a:ext cx="583306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532">
                  <a:extLst>
                    <a:ext uri="{9D8B030D-6E8A-4147-A177-3AD203B41FA5}">
                      <a16:colId xmlns:a16="http://schemas.microsoft.com/office/drawing/2014/main" xmlns="" val="215089318"/>
                    </a:ext>
                  </a:extLst>
                </a:gridCol>
                <a:gridCol w="2916532">
                  <a:extLst>
                    <a:ext uri="{9D8B030D-6E8A-4147-A177-3AD203B41FA5}">
                      <a16:colId xmlns:a16="http://schemas.microsoft.com/office/drawing/2014/main" xmlns="" val="272070085"/>
                    </a:ext>
                  </a:extLst>
                </a:gridCol>
              </a:tblGrid>
              <a:tr h="26833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825395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138610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404870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98760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31451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990921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81715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64874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24345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595144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20744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94474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490086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305751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270911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206964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870056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55174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70816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18404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28980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024762"/>
                  </a:ext>
                </a:extLst>
              </a:tr>
              <a:tr h="268332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826710"/>
                  </a:ext>
                </a:extLst>
              </a:tr>
              <a:tr h="194411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58182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1168" y="0"/>
            <a:ext cx="180524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Кира  А.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Даниэль А.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Иван  Б.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Эмилия  В.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Артур  Г.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Анастасия  Г.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Полина  Г.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Рима  Е.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Элла  И.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Амелия  К.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Моника  К.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Максим  К.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Фёдор  К.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София  М.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Глеб  Л.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Михаил  М.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Лука  М.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София  М.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Доминика  Н.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Иван  О.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Али  О.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Вивея  С.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Даниэль  С.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Денис  С. 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56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620" y="242432"/>
            <a:ext cx="6681176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 результаты </a:t>
            </a:r>
            <a:b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6684286"/>
              </p:ext>
            </p:extLst>
          </p:nvPr>
        </p:nvGraphicFramePr>
        <p:xfrm>
          <a:off x="1290978" y="760036"/>
          <a:ext cx="6540818" cy="49235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40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solidFill>
                            <a:srgbClr val="0070C0"/>
                          </a:solidFill>
                          <a:effectLst/>
                        </a:rPr>
                        <a:t>БЫЛО</a:t>
                      </a:r>
                      <a:endParaRPr lang="ru-RU" sz="1600" b="1" u="none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u="none" strike="noStrike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Неупорядоченный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приход детей в детский сад,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большое скопление детей и взрослых в раздевальной комнате,  спешка и нервозность  при переодевании.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Приход в детский сад по графику: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период с 07.00 до 08.15;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интервал 5-7 минут (в зависимости от наполняемости группы);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максимальное количество людей в раздевалке – 3-4 человека.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Лишние перемещения и потеря времени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всех участников процесса.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Регламентированный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режим пребывания внутри раздевалки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(общая дисциплина).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0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Длительное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время при переодевании приводит к увеличению опозданий воспитанников на 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завтрак, 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детский совет и утренние занятия, опоздание родителей на работу.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Исключение опозданий всех участников процесса.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38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endParaRPr lang="ru-RU" sz="1400" b="1" u="none" strike="noStrike" kern="1200" spc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u="none" strike="noStrike" kern="1200" spc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u="none" strike="noStrike" kern="1200" spc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22</a:t>
                      </a:r>
                      <a:r>
                        <a:rPr lang="ru-RU" sz="1400" b="1" u="none" strike="noStrike" kern="1200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мин. (1 ребёнок)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endParaRPr lang="ru-RU" sz="1400" b="1" u="none" strike="noStrike" kern="1200" spc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0" u="none" strike="noStrike" kern="1200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</a:t>
                      </a:r>
                      <a:r>
                        <a:rPr lang="ru-RU" sz="1400" b="1" u="none" strike="noStrike" kern="1200" spc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400" b="1" u="none" strike="noStrike" kern="1200" spc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r>
                        <a:rPr lang="ru-RU" sz="1400" b="1" u="none" strike="noStrike" kern="1200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мин. (в зависимости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сезона)</a:t>
                      </a:r>
                      <a:endParaRPr lang="ru-RU" sz="1400" b="1" u="none" strike="noStrike" kern="1200" spc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4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Оптимизация 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процесса</a:t>
                      </a:r>
                      <a:r>
                        <a:rPr lang="ru-RU" sz="1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утреннего сбора детей в ДОУ</a:t>
                      </a:r>
                      <a:endParaRPr lang="ru-RU" sz="11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с 20 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мин. до </a:t>
                      </a:r>
                      <a:r>
                        <a:rPr lang="ru-RU" sz="11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от 5-10 </a:t>
                      </a: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мин. 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0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620" y="103933"/>
            <a:ext cx="6681176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  </a:t>
            </a: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45" y="1361202"/>
            <a:ext cx="3491953" cy="465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44009" y="609457"/>
            <a:ext cx="5294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48" y="1330926"/>
            <a:ext cx="3514661" cy="46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58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620" y="103933"/>
            <a:ext cx="6681176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  </a:t>
            </a: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45" y="1361202"/>
            <a:ext cx="3491953" cy="465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44009" y="609457"/>
            <a:ext cx="5294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48" y="1330926"/>
            <a:ext cx="3514660" cy="46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16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620" y="103933"/>
            <a:ext cx="6681176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  </a:t>
            </a: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06" y="1168417"/>
            <a:ext cx="3491953" cy="252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44009" y="609457"/>
            <a:ext cx="5294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47" y="1168417"/>
            <a:ext cx="3508889" cy="252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611" y="3836160"/>
            <a:ext cx="2322176" cy="274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7" t="15073" r="15596" b="-1102"/>
          <a:stretch/>
        </p:blipFill>
        <p:spPr>
          <a:xfrm>
            <a:off x="4792480" y="3829303"/>
            <a:ext cx="2745141" cy="269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57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7117" y="748482"/>
            <a:ext cx="6681176" cy="35702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мая 2024 года </a:t>
            </a:r>
            <a:r>
              <a:rPr lang="ru-RU" sz="3600" dirty="0" smtClean="0">
                <a:solidFill>
                  <a:srgbClr val="3477BA"/>
                </a:solidFill>
              </a:rPr>
              <a:t>проект</a:t>
            </a:r>
            <a:r>
              <a:rPr lang="ru-RU" sz="2800" dirty="0" smtClean="0">
                <a:solidFill>
                  <a:srgbClr val="3477BA"/>
                </a:solidFill>
              </a:rPr>
              <a:t> </a:t>
            </a:r>
            <a:r>
              <a:rPr lang="ru-RU" sz="2800" dirty="0">
                <a:solidFill>
                  <a:srgbClr val="3477BA"/>
                </a:solidFill>
              </a:rPr>
              <a:t>завершится</a:t>
            </a:r>
            <a:r>
              <a:rPr lang="ru-RU" sz="2800" dirty="0" smtClean="0">
                <a:solidFill>
                  <a:srgbClr val="3477BA"/>
                </a:solidFill>
              </a:rPr>
              <a:t>, </a:t>
            </a:r>
            <a:r>
              <a:rPr lang="ru-RU" sz="2800" smtClean="0">
                <a:solidFill>
                  <a:srgbClr val="3477BA"/>
                </a:solidFill>
              </a:rPr>
              <a:t>внедрённые   </a:t>
            </a:r>
            <a:r>
              <a:rPr lang="ru-RU" sz="2800" smtClean="0">
                <a:solidFill>
                  <a:srgbClr val="3477BA"/>
                </a:solidFill>
              </a:rPr>
              <a:t>улучшения </a:t>
            </a:r>
            <a:r>
              <a:rPr lang="ru-RU" sz="2800" dirty="0">
                <a:solidFill>
                  <a:srgbClr val="3477BA"/>
                </a:solidFill>
              </a:rPr>
              <a:t>на этапах его </a:t>
            </a:r>
            <a:r>
              <a:rPr lang="ru-RU" sz="2800" dirty="0" smtClean="0">
                <a:solidFill>
                  <a:srgbClr val="3477BA"/>
                </a:solidFill>
              </a:rPr>
              <a:t>реализации, останутся</a:t>
            </a:r>
            <a:r>
              <a:rPr lang="ru-RU" sz="2800" dirty="0">
                <a:solidFill>
                  <a:srgbClr val="3477BA"/>
                </a:solidFill>
              </a:rPr>
              <a:t>. </a:t>
            </a:r>
            <a:r>
              <a:rPr lang="ru-RU" sz="2800" dirty="0" smtClean="0">
                <a:solidFill>
                  <a:srgbClr val="3477BA"/>
                </a:solidFill>
              </a:rPr>
              <a:t/>
            </a:r>
            <a:br>
              <a:rPr lang="ru-RU" sz="2800" dirty="0" smtClean="0">
                <a:solidFill>
                  <a:srgbClr val="3477BA"/>
                </a:solidFill>
              </a:rPr>
            </a:br>
            <a:r>
              <a:rPr lang="ru-RU" sz="2800" dirty="0" smtClean="0">
                <a:solidFill>
                  <a:srgbClr val="3477BA"/>
                </a:solidFill>
              </a:rPr>
              <a:t>Значит </a:t>
            </a:r>
            <a:r>
              <a:rPr lang="ru-RU" sz="2800" dirty="0">
                <a:solidFill>
                  <a:srgbClr val="3477BA"/>
                </a:solidFill>
              </a:rPr>
              <a:t>мы все трудились не напрасно</a:t>
            </a:r>
            <a:r>
              <a:rPr lang="ru-RU" sz="2800" dirty="0" smtClean="0">
                <a:solidFill>
                  <a:srgbClr val="3477BA"/>
                </a:solidFill>
              </a:rPr>
              <a:t>! </a:t>
            </a:r>
            <a:br>
              <a:rPr lang="ru-RU" sz="2800" dirty="0" smtClean="0">
                <a:solidFill>
                  <a:srgbClr val="3477BA"/>
                </a:solidFill>
              </a:rPr>
            </a:br>
            <a:r>
              <a:rPr lang="ru-RU" sz="2800" dirty="0" smtClean="0">
                <a:solidFill>
                  <a:srgbClr val="3477BA"/>
                </a:solidFill>
              </a:rPr>
              <a:t>Спасибо за внимание!</a:t>
            </a:r>
            <a:r>
              <a:rPr lang="ru-RU" sz="2800" b="1" i="1" dirty="0">
                <a:solidFill>
                  <a:srgbClr val="3477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>
                <a:solidFill>
                  <a:srgbClr val="3477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i="1" dirty="0">
              <a:solidFill>
                <a:srgbClr val="3477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55" y="358409"/>
            <a:ext cx="7726680" cy="27699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1" t="2254" r="4038"/>
          <a:stretch/>
        </p:blipFill>
        <p:spPr>
          <a:xfrm rot="16200000">
            <a:off x="2085263" y="-330608"/>
            <a:ext cx="5016845" cy="7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7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1" y="198174"/>
            <a:ext cx="7726680" cy="492443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 </a:t>
            </a:r>
            <a:endParaRPr lang="en-US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276" y="857006"/>
            <a:ext cx="85001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Зиновьева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 К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-и. о. заведующего МАДОУ д/с № 2 «Орлёнок»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Сабирова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старший воспитатель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Рослякова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Т.А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педагог - психолог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Рябчикова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инструктор по физической культуре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Полещук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Е.Е. – воспитатель 2 мл. группы.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Шилина К.А. – воспитатель старшей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27872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85"/>
          <p:cNvSpPr/>
          <p:nvPr/>
        </p:nvSpPr>
        <p:spPr>
          <a:xfrm>
            <a:off x="5708358" y="172396"/>
            <a:ext cx="3271583" cy="646272"/>
          </a:xfrm>
          <a:prstGeom prst="rect">
            <a:avLst/>
          </a:prstGeom>
        </p:spPr>
        <p:txBody>
          <a:bodyPr wrap="square" lIns="91381" tIns="45691" rIns="91381" bIns="45691">
            <a:spAutoFit/>
          </a:bodyPr>
          <a:lstStyle/>
          <a:p>
            <a:pPr algn="ctr"/>
            <a:r>
              <a:rPr lang="ru-RU" sz="1800" b="1" i="1" dirty="0">
                <a:solidFill>
                  <a:srgbClr val="0070C0"/>
                </a:solidFill>
              </a:rPr>
              <a:t>Карта текущего состояния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326" y="-4687"/>
            <a:ext cx="5409263" cy="13602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81" tIns="45691" rIns="91381" bIns="45691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проблем: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Лишние перемещения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Психологическая нестабильность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Распространение вирусов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Отвлечение педагогов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Опоздание родителей на работу, воспитанников на занятия или завтрак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Вынужденное ожидание при процессе переодевания детей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8881" y="6783657"/>
            <a:ext cx="2087418" cy="56341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41"/>
          <p:cNvSpPr txBox="1">
            <a:spLocks/>
          </p:cNvSpPr>
          <p:nvPr/>
        </p:nvSpPr>
        <p:spPr>
          <a:xfrm>
            <a:off x="93003" y="1711338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vert270" lIns="34064" tIns="34064" rIns="34064" bIns="3406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/>
              <a:t>Вход процесса</a:t>
            </a:r>
          </a:p>
        </p:txBody>
      </p:sp>
      <p:sp>
        <p:nvSpPr>
          <p:cNvPr id="9" name="Rectangle 41"/>
          <p:cNvSpPr txBox="1">
            <a:spLocks/>
          </p:cNvSpPr>
          <p:nvPr/>
        </p:nvSpPr>
        <p:spPr>
          <a:xfrm>
            <a:off x="4272202" y="3980873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vert270" lIns="34064" tIns="34064" rIns="34064" bIns="3406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/>
              <a:t>Выход процесса</a:t>
            </a:r>
          </a:p>
        </p:txBody>
      </p:sp>
      <p:sp>
        <p:nvSpPr>
          <p:cNvPr id="10" name="Rectangle 216"/>
          <p:cNvSpPr/>
          <p:nvPr/>
        </p:nvSpPr>
        <p:spPr>
          <a:xfrm>
            <a:off x="712907" y="1382853"/>
            <a:ext cx="1286523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2416392" y="138285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4169093" y="1379612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216"/>
          <p:cNvSpPr/>
          <p:nvPr/>
        </p:nvSpPr>
        <p:spPr>
          <a:xfrm>
            <a:off x="5929745" y="1382853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216"/>
          <p:cNvSpPr/>
          <p:nvPr/>
        </p:nvSpPr>
        <p:spPr>
          <a:xfrm>
            <a:off x="7603763" y="1379612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216"/>
          <p:cNvSpPr/>
          <p:nvPr/>
        </p:nvSpPr>
        <p:spPr>
          <a:xfrm>
            <a:off x="680840" y="3477418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Rectangle 234"/>
          <p:cNvSpPr/>
          <p:nvPr/>
        </p:nvSpPr>
        <p:spPr>
          <a:xfrm>
            <a:off x="680840" y="2149209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</a:t>
            </a:r>
            <a:r>
              <a:rPr lang="ru-RU" sz="1000" dirty="0" smtClean="0">
                <a:solidFill>
                  <a:schemeClr val="tx1"/>
                </a:solidFill>
              </a:rPr>
              <a:t>(приемная)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Rectangle 234"/>
          <p:cNvSpPr/>
          <p:nvPr/>
        </p:nvSpPr>
        <p:spPr>
          <a:xfrm>
            <a:off x="4169093" y="2145968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Раздевание и переодевание </a:t>
            </a:r>
            <a:r>
              <a:rPr lang="ru-RU" sz="1000" dirty="0">
                <a:solidFill>
                  <a:schemeClr val="tx1"/>
                </a:solidFill>
              </a:rPr>
              <a:t>детей</a:t>
            </a:r>
          </a:p>
        </p:txBody>
      </p:sp>
      <p:sp>
        <p:nvSpPr>
          <p:cNvPr id="21" name="Rectangle 234"/>
          <p:cNvSpPr/>
          <p:nvPr/>
        </p:nvSpPr>
        <p:spPr>
          <a:xfrm>
            <a:off x="2416392" y="2145968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Родители начинают </a:t>
            </a:r>
            <a:r>
              <a:rPr lang="ru-RU" sz="1000" dirty="0" smtClean="0">
                <a:solidFill>
                  <a:schemeClr val="tx1"/>
                </a:solidFill>
              </a:rPr>
              <a:t>переобувать детей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Rectangle 234"/>
          <p:cNvSpPr/>
          <p:nvPr/>
        </p:nvSpPr>
        <p:spPr>
          <a:xfrm>
            <a:off x="5929751" y="2149209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Складывание одежды в шкафчик, отвлечение на разговоры</a:t>
            </a:r>
          </a:p>
        </p:txBody>
      </p:sp>
      <p:sp>
        <p:nvSpPr>
          <p:cNvPr id="23" name="Rectangle 234"/>
          <p:cNvSpPr/>
          <p:nvPr/>
        </p:nvSpPr>
        <p:spPr>
          <a:xfrm>
            <a:off x="7603763" y="2145968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Общение с другими родителями</a:t>
            </a:r>
          </a:p>
        </p:txBody>
      </p:sp>
      <p:sp>
        <p:nvSpPr>
          <p:cNvPr id="24" name="Rectangle 234"/>
          <p:cNvSpPr/>
          <p:nvPr/>
        </p:nvSpPr>
        <p:spPr>
          <a:xfrm>
            <a:off x="680840" y="4270650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Заполнение документов </a:t>
            </a:r>
          </a:p>
        </p:txBody>
      </p:sp>
      <p:sp>
        <p:nvSpPr>
          <p:cNvPr id="28" name="Rectangle 41"/>
          <p:cNvSpPr txBox="1">
            <a:spLocks/>
          </p:cNvSpPr>
          <p:nvPr/>
        </p:nvSpPr>
        <p:spPr>
          <a:xfrm>
            <a:off x="680840" y="1382853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sp>
        <p:nvSpPr>
          <p:cNvPr id="29" name="Rectangle 41"/>
          <p:cNvSpPr txBox="1">
            <a:spLocks/>
          </p:cNvSpPr>
          <p:nvPr/>
        </p:nvSpPr>
        <p:spPr>
          <a:xfrm>
            <a:off x="680840" y="3477418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 и воспитатель</a:t>
            </a:r>
          </a:p>
        </p:txBody>
      </p:sp>
      <p:sp>
        <p:nvSpPr>
          <p:cNvPr id="30" name="Rectangle 41"/>
          <p:cNvSpPr txBox="1">
            <a:spLocks/>
          </p:cNvSpPr>
          <p:nvPr/>
        </p:nvSpPr>
        <p:spPr>
          <a:xfrm>
            <a:off x="7603763" y="1382853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 и родители</a:t>
            </a: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929745" y="1364209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Дети и родители</a:t>
            </a:r>
          </a:p>
        </p:txBody>
      </p:sp>
      <p:sp>
        <p:nvSpPr>
          <p:cNvPr id="32" name="Rectangle 41"/>
          <p:cNvSpPr txBox="1">
            <a:spLocks/>
          </p:cNvSpPr>
          <p:nvPr/>
        </p:nvSpPr>
        <p:spPr>
          <a:xfrm>
            <a:off x="4169093" y="1379612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Дети и родители</a:t>
            </a:r>
          </a:p>
        </p:txBody>
      </p:sp>
      <p:sp>
        <p:nvSpPr>
          <p:cNvPr id="38" name="Right Arrow 225"/>
          <p:cNvSpPr>
            <a:spLocks/>
          </p:cNvSpPr>
          <p:nvPr/>
        </p:nvSpPr>
        <p:spPr>
          <a:xfrm>
            <a:off x="7248341" y="2222895"/>
            <a:ext cx="37160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225"/>
          <p:cNvSpPr>
            <a:spLocks/>
          </p:cNvSpPr>
          <p:nvPr/>
        </p:nvSpPr>
        <p:spPr>
          <a:xfrm>
            <a:off x="2016782" y="2222895"/>
            <a:ext cx="399616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" name="Right Arrow 225"/>
          <p:cNvSpPr>
            <a:spLocks/>
          </p:cNvSpPr>
          <p:nvPr/>
        </p:nvSpPr>
        <p:spPr>
          <a:xfrm>
            <a:off x="5486968" y="2222895"/>
            <a:ext cx="44278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ight Arrow 225"/>
          <p:cNvSpPr>
            <a:spLocks/>
          </p:cNvSpPr>
          <p:nvPr/>
        </p:nvSpPr>
        <p:spPr>
          <a:xfrm>
            <a:off x="3734988" y="2222895"/>
            <a:ext cx="434111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2" name="10-конечная звезда 41"/>
          <p:cNvSpPr/>
          <p:nvPr>
            <p:custDataLst>
              <p:tags r:id="rId1"/>
            </p:custDataLst>
          </p:nvPr>
        </p:nvSpPr>
        <p:spPr>
          <a:xfrm>
            <a:off x="1999436" y="1364203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5198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0866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3</a:t>
            </a:r>
            <a:r>
              <a:rPr lang="ru-RU" sz="1100" dirty="0" smtClean="0"/>
              <a:t> </a:t>
            </a:r>
            <a:r>
              <a:rPr lang="ru-RU" sz="1100" dirty="0"/>
              <a:t>мин.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533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6 мин.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7312" y="1887593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4</a:t>
            </a:r>
            <a:r>
              <a:rPr lang="ru-RU" sz="1100" dirty="0" smtClean="0"/>
              <a:t> </a:t>
            </a:r>
            <a:r>
              <a:rPr lang="ru-RU" sz="1100" dirty="0"/>
              <a:t>мин.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84066" y="1884352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/>
              <a:t>4</a:t>
            </a:r>
            <a:r>
              <a:rPr lang="ru-RU" sz="1100" dirty="0" smtClean="0"/>
              <a:t> </a:t>
            </a:r>
            <a:r>
              <a:rPr lang="ru-RU" sz="1100" dirty="0"/>
              <a:t>мин.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5198" y="4009034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 smtClean="0"/>
              <a:t>1 </a:t>
            </a:r>
            <a:r>
              <a:rPr lang="ru-RU" sz="1100" dirty="0"/>
              <a:t>мин.</a:t>
            </a:r>
          </a:p>
        </p:txBody>
      </p:sp>
      <p:sp>
        <p:nvSpPr>
          <p:cNvPr id="49" name="Right Arrow 225"/>
          <p:cNvSpPr>
            <a:spLocks/>
          </p:cNvSpPr>
          <p:nvPr/>
        </p:nvSpPr>
        <p:spPr>
          <a:xfrm>
            <a:off x="189493" y="4578100"/>
            <a:ext cx="4913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0" name="Right Arrow 225"/>
          <p:cNvSpPr>
            <a:spLocks/>
          </p:cNvSpPr>
          <p:nvPr/>
        </p:nvSpPr>
        <p:spPr>
          <a:xfrm>
            <a:off x="1999430" y="4578100"/>
            <a:ext cx="416962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10-конечная звезда 50"/>
          <p:cNvSpPr/>
          <p:nvPr>
            <p:custDataLst>
              <p:tags r:id="rId2"/>
            </p:custDataLst>
          </p:nvPr>
        </p:nvSpPr>
        <p:spPr>
          <a:xfrm>
            <a:off x="2016782" y="305328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10-конечная звезда 51"/>
          <p:cNvSpPr/>
          <p:nvPr>
            <p:custDataLst>
              <p:tags r:id="rId3"/>
            </p:custDataLst>
          </p:nvPr>
        </p:nvSpPr>
        <p:spPr>
          <a:xfrm>
            <a:off x="279688" y="3477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10-конечная звезда 52"/>
          <p:cNvSpPr/>
          <p:nvPr>
            <p:custDataLst>
              <p:tags r:id="rId4"/>
            </p:custDataLst>
          </p:nvPr>
        </p:nvSpPr>
        <p:spPr>
          <a:xfrm>
            <a:off x="7218785" y="1364203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10-конечная звезда 53"/>
          <p:cNvSpPr/>
          <p:nvPr>
            <p:custDataLst>
              <p:tags r:id="rId5"/>
            </p:custDataLst>
          </p:nvPr>
        </p:nvSpPr>
        <p:spPr>
          <a:xfrm>
            <a:off x="5086530" y="3056530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10-конечная звезда 54"/>
          <p:cNvSpPr/>
          <p:nvPr>
            <p:custDataLst>
              <p:tags r:id="rId6"/>
            </p:custDataLst>
          </p:nvPr>
        </p:nvSpPr>
        <p:spPr>
          <a:xfrm>
            <a:off x="279688" y="5177971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6" name="10-конечная звезда 55"/>
          <p:cNvSpPr/>
          <p:nvPr>
            <p:custDataLst>
              <p:tags r:id="rId7"/>
            </p:custDataLst>
          </p:nvPr>
        </p:nvSpPr>
        <p:spPr>
          <a:xfrm>
            <a:off x="2016782" y="3477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" name="10-конечная звезда 56"/>
          <p:cNvSpPr/>
          <p:nvPr>
            <p:custDataLst>
              <p:tags r:id="rId8"/>
            </p:custDataLst>
          </p:nvPr>
        </p:nvSpPr>
        <p:spPr>
          <a:xfrm>
            <a:off x="3819586" y="5171697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7" name="Rectangle 41"/>
          <p:cNvSpPr txBox="1">
            <a:spLocks/>
          </p:cNvSpPr>
          <p:nvPr/>
        </p:nvSpPr>
        <p:spPr>
          <a:xfrm>
            <a:off x="2417935" y="1382853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761"/>
          <a:stretch/>
        </p:blipFill>
        <p:spPr bwMode="auto">
          <a:xfrm>
            <a:off x="4739487" y="3432458"/>
            <a:ext cx="4182866" cy="14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216"/>
          <p:cNvSpPr/>
          <p:nvPr/>
        </p:nvSpPr>
        <p:spPr>
          <a:xfrm>
            <a:off x="2433737" y="3507732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8" name="Rectangle 234"/>
          <p:cNvSpPr/>
          <p:nvPr/>
        </p:nvSpPr>
        <p:spPr>
          <a:xfrm>
            <a:off x="2433737" y="4270644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 defTabSz="444215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Обращение к воспитателю, уход из детского сада</a:t>
            </a:r>
          </a:p>
          <a:p>
            <a:pPr algn="ctr" defTabSz="444215">
              <a:spcAft>
                <a:spcPts val="0"/>
              </a:spcAft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0" name="Rectangle 41"/>
          <p:cNvSpPr txBox="1">
            <a:spLocks/>
          </p:cNvSpPr>
          <p:nvPr/>
        </p:nvSpPr>
        <p:spPr>
          <a:xfrm>
            <a:off x="2420134" y="3507732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54" tIns="35979" rIns="35979" bIns="3597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 и воспитатель</a:t>
            </a:r>
          </a:p>
        </p:txBody>
      </p:sp>
      <p:sp>
        <p:nvSpPr>
          <p:cNvPr id="61" name="Right Arrow 225"/>
          <p:cNvSpPr>
            <a:spLocks/>
          </p:cNvSpPr>
          <p:nvPr/>
        </p:nvSpPr>
        <p:spPr>
          <a:xfrm>
            <a:off x="3752327" y="4543726"/>
            <a:ext cx="416962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71298" y="3955191"/>
            <a:ext cx="643467" cy="26161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100" dirty="0" smtClean="0"/>
              <a:t>3 </a:t>
            </a:r>
            <a:r>
              <a:rPr lang="ru-RU" sz="1100" dirty="0"/>
              <a:t>мин.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7134" y="3016706"/>
            <a:ext cx="426757" cy="329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589112" y="2967173"/>
            <a:ext cx="934871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 А.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А.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Б.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Эмилия В.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 Г.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Г.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Г.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Рима Е.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Элла И.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Амелия К.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Моника К.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К.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 К.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М.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Глеб Л.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 М.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М.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Доминика Н.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О.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 О.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Вивея С.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С.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С. 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2558" y="2988258"/>
            <a:ext cx="426757" cy="32921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3737" y="5171346"/>
            <a:ext cx="42675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8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82" y="297654"/>
            <a:ext cx="7726680" cy="3693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рапеция 2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123567" y="3882750"/>
            <a:ext cx="4860325" cy="1711967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129716" y="2480186"/>
            <a:ext cx="2833703" cy="1258948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1809425" y="1100656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1276074" y="3935975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1865910" y="2518507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2453520" y="1233329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4033043" y="4472997"/>
            <a:ext cx="4830872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передвижения участников образовательного процесса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раздевании детей утром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нестабильность родителей при переодевании детей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от основных обязанностей данного временного периода</a:t>
            </a: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Беспорядок внутри детских шкафов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3963419" y="2840415"/>
            <a:ext cx="490049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3963418" y="1612015"/>
            <a:ext cx="4900495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85"/>
          <p:cNvSpPr/>
          <p:nvPr/>
        </p:nvSpPr>
        <p:spPr>
          <a:xfrm>
            <a:off x="1503290" y="203206"/>
            <a:ext cx="6100473" cy="923271"/>
          </a:xfrm>
          <a:prstGeom prst="rect">
            <a:avLst/>
          </a:prstGeom>
        </p:spPr>
        <p:txBody>
          <a:bodyPr wrap="square" lIns="91381" tIns="45691" rIns="91381" bIns="45691">
            <a:spAutoFit/>
          </a:bodyPr>
          <a:lstStyle/>
          <a:p>
            <a:pPr algn="ctr"/>
            <a:r>
              <a:rPr lang="ru-RU" sz="1800" b="1" i="1" dirty="0">
                <a:solidFill>
                  <a:srgbClr val="0070C0"/>
                </a:solidFill>
              </a:rPr>
              <a:t>Системное внедрение – полный цикл процесса</a:t>
            </a:r>
          </a:p>
          <a:p>
            <a:pPr algn="ctr"/>
            <a:r>
              <a:rPr lang="ru-RU" sz="1800" b="1" i="1" dirty="0" smtClean="0">
                <a:solidFill>
                  <a:srgbClr val="0070C0"/>
                </a:solidFill>
              </a:rPr>
              <a:t>(алгоритм путей достижения целевых показателей)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8521" y="1280166"/>
            <a:ext cx="2175164" cy="9725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дети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516285" y="1280166"/>
            <a:ext cx="2186174" cy="9725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1" tIns="45691" rIns="91381" bIns="45691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воспитатели, помощники воспитателей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752421" y="1126477"/>
            <a:ext cx="2145617" cy="8509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1" tIns="45691" rIns="91381" bIns="45691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родители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0329" y="4196894"/>
            <a:ext cx="3341716" cy="584775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вероятность «приживаемости» внедрения – 100 %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37292" y="4489281"/>
            <a:ext cx="4402485" cy="584775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технология внедрения предполагает отработанную последовательность шагов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909" y="2394065"/>
            <a:ext cx="1938776" cy="33855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637309" y="2546465"/>
            <a:ext cx="1938776" cy="33855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382411" y="2563348"/>
            <a:ext cx="1938776" cy="33855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358308" y="2546465"/>
            <a:ext cx="1938776" cy="33855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358308" y="2563348"/>
            <a:ext cx="1938776" cy="338554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484910" y="2394067"/>
            <a:ext cx="1659775" cy="144653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pPr>
              <a:buFontTx/>
              <a:buChar char="-"/>
            </a:pPr>
            <a:r>
              <a:rPr lang="ru-RU" sz="1200" dirty="0"/>
              <a:t> постепенное</a:t>
            </a:r>
            <a:r>
              <a:rPr lang="ru-RU" dirty="0" smtClean="0"/>
              <a:t> </a:t>
            </a:r>
            <a:r>
              <a:rPr lang="ru-RU" sz="1200" dirty="0"/>
              <a:t>освоение навыков самообслуживания </a:t>
            </a:r>
          </a:p>
          <a:p>
            <a:r>
              <a:rPr lang="ru-RU" sz="1200" dirty="0"/>
              <a:t>- полное освоение модели при выпуске из ДОУ (переход в школу)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815580" y="2024346"/>
            <a:ext cx="1931966" cy="2308266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pPr>
              <a:buFontTx/>
              <a:buChar char="-"/>
            </a:pPr>
            <a:r>
              <a:rPr lang="ru-RU" sz="1200" dirty="0"/>
              <a:t> ознакомление с правилами утреннего приёма на родительских собраниях;</a:t>
            </a:r>
          </a:p>
          <a:p>
            <a:pPr>
              <a:buFontTx/>
              <a:buChar char="-"/>
            </a:pPr>
            <a:r>
              <a:rPr lang="ru-RU" sz="1200" dirty="0"/>
              <a:t> четкое следование </a:t>
            </a:r>
            <a:r>
              <a:rPr lang="ru-RU" sz="1200" dirty="0" smtClean="0"/>
              <a:t>графика </a:t>
            </a:r>
            <a:r>
              <a:rPr lang="ru-RU" sz="1200" dirty="0"/>
              <a:t>прихода </a:t>
            </a:r>
            <a:r>
              <a:rPr lang="ru-RU" sz="1200" dirty="0" smtClean="0"/>
              <a:t>утром;</a:t>
            </a:r>
            <a:endParaRPr lang="ru-RU" sz="1200" dirty="0"/>
          </a:p>
          <a:p>
            <a:pPr>
              <a:buFontTx/>
              <a:buChar char="-"/>
            </a:pPr>
            <a:r>
              <a:rPr lang="ru-RU" sz="1200" dirty="0"/>
              <a:t> взаимодействие с ДОУ по использованию модели по привитию у дошкольников навыков самообслуживания     (ДОУ – ДОМ)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18632" y="2394067"/>
            <a:ext cx="1875834" cy="1569640"/>
          </a:xfrm>
          <a:prstGeom prst="rect">
            <a:avLst/>
          </a:prstGeom>
          <a:noFill/>
        </p:spPr>
        <p:txBody>
          <a:bodyPr wrap="square" lIns="91381" tIns="45691" rIns="91381" bIns="45691" rtlCol="0">
            <a:spAutoFit/>
          </a:bodyPr>
          <a:lstStyle/>
          <a:p>
            <a:r>
              <a:rPr lang="ru-RU" sz="1200" dirty="0"/>
              <a:t>- обучение сотрудников правилам утреннего приёма </a:t>
            </a:r>
          </a:p>
          <a:p>
            <a:pPr>
              <a:buFontTx/>
              <a:buChar char="-"/>
            </a:pPr>
            <a:r>
              <a:rPr lang="ru-RU" sz="1200" dirty="0"/>
              <a:t>  взаимодействие с родителями;</a:t>
            </a:r>
          </a:p>
          <a:p>
            <a:pPr>
              <a:buFontTx/>
              <a:buChar char="-"/>
            </a:pPr>
            <a:r>
              <a:rPr lang="ru-RU" sz="1200" dirty="0"/>
              <a:t> мониторинг целевых показателей (было – стало)</a:t>
            </a:r>
          </a:p>
        </p:txBody>
      </p:sp>
    </p:spTree>
    <p:extLst>
      <p:ext uri="{BB962C8B-B14F-4D97-AF65-F5344CB8AC3E}">
        <p14:creationId xmlns:p14="http://schemas.microsoft.com/office/powerpoint/2010/main" xmlns="" val="30988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58578094"/>
              </p:ext>
            </p:extLst>
          </p:nvPr>
        </p:nvGraphicFramePr>
        <p:xfrm>
          <a:off x="2146652" y="3838835"/>
          <a:ext cx="1873486" cy="48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122589" y="4680004"/>
            <a:ext cx="1689193" cy="7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042752" y="123568"/>
            <a:ext cx="3606080" cy="4633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222933" y="123568"/>
            <a:ext cx="4096161" cy="749643"/>
          </a:xfrm>
          <a:prstGeom prst="rect">
            <a:avLst/>
          </a:prstGeom>
        </p:spPr>
        <p:txBody>
          <a:bodyPr/>
          <a:lstStyle>
            <a:lvl1pPr algn="l" defTabSz="896112" rtl="0" eaLnBrk="1" latinLnBrk="0" hangingPunct="1"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приемной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3719" y="420130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 А.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3719" y="654909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23719" y="885567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Б.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3719" y="1105305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Эмилия В.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3719" y="1315371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Артур Г.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3719" y="1544596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Г</a:t>
            </a: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4050" y="1775257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Г.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9600" y="1997681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34050" y="2225653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Рима Е.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19600" y="2442526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Элла И.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34050" y="2899724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Моника К</a:t>
            </a: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19600" y="2664944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Амелия К</a:t>
            </a: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27474" y="424250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27474" y="663147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 М.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27474" y="893806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 Л.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27474" y="1116228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27474" y="1342768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</a:t>
            </a: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523355" y="1565190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 М.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6096" y="1791730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 М.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16130" y="2026509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Доминика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16096" y="2253049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509986" y="2463114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О.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41872" y="2932669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Вивея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523355" y="2706129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 О</a:t>
            </a: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693374" y="451832"/>
            <a:ext cx="533401" cy="1000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691314" y="1644885"/>
            <a:ext cx="533401" cy="1000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93374" y="2837938"/>
            <a:ext cx="533401" cy="1000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rot="16200000">
            <a:off x="402322" y="1782462"/>
            <a:ext cx="533401" cy="1000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98825" y="1105305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318202" y="3105663"/>
            <a:ext cx="639788" cy="62195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75655" y="2761740"/>
            <a:ext cx="639788" cy="62195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070879" y="4456541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К.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717" y="4462484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С</a:t>
            </a: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434050" y="3183928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К.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541872" y="3199648"/>
            <a:ext cx="914400" cy="172994"/>
          </a:xfrm>
          <a:prstGeom prst="rect">
            <a:avLst/>
          </a:prstGeom>
          <a:solidFill>
            <a:srgbClr val="E1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С.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0835" y="980303"/>
            <a:ext cx="1027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кабинки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54233" y="2064440"/>
            <a:ext cx="109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банкетки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73859" y="2665406"/>
            <a:ext cx="1787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документации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70155" y="4584357"/>
            <a:ext cx="914400" cy="172994"/>
          </a:xfrm>
          <a:prstGeom prst="rect">
            <a:avLst/>
          </a:prstGeom>
          <a:solidFill>
            <a:srgbClr val="BC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07169" y="4581927"/>
            <a:ext cx="914400" cy="172994"/>
          </a:xfrm>
          <a:prstGeom prst="rect">
            <a:avLst/>
          </a:prstGeom>
          <a:solidFill>
            <a:srgbClr val="BC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37655" y="4581927"/>
            <a:ext cx="914400" cy="172994"/>
          </a:xfrm>
          <a:prstGeom prst="rect">
            <a:avLst/>
          </a:prstGeom>
          <a:solidFill>
            <a:srgbClr val="BC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0828" y="1546261"/>
            <a:ext cx="914400" cy="172994"/>
          </a:xfrm>
          <a:prstGeom prst="rect">
            <a:avLst/>
          </a:prstGeom>
          <a:solidFill>
            <a:srgbClr val="BC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73859" y="1454201"/>
            <a:ext cx="2106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шкафчики под обувь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5348450" y="189470"/>
            <a:ext cx="1253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03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123568"/>
            <a:ext cx="8378392" cy="749643"/>
          </a:xfrm>
          <a:prstGeom prst="rect">
            <a:avLst/>
          </a:prstGeom>
        </p:spPr>
        <p:txBody>
          <a:bodyPr/>
          <a:lstStyle>
            <a:lvl1pPr algn="l" defTabSz="896112" rtl="0" eaLnBrk="1" latinLnBrk="0" hangingPunct="1"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 результатов  мониторинга утреннего сбора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756331513"/>
              </p:ext>
            </p:extLst>
          </p:nvPr>
        </p:nvGraphicFramePr>
        <p:xfrm>
          <a:off x="1359243" y="584886"/>
          <a:ext cx="6207476" cy="478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1441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123568"/>
            <a:ext cx="8378392" cy="749643"/>
          </a:xfrm>
          <a:prstGeom prst="rect">
            <a:avLst/>
          </a:prstGeom>
        </p:spPr>
        <p:txBody>
          <a:bodyPr/>
          <a:lstStyle>
            <a:lvl1pPr algn="l" defTabSz="896112" rtl="0" eaLnBrk="1" latinLnBrk="0" hangingPunct="1"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заказчиков (родителей, законных представителей) процесса «Утреннего сбора детей в ДОУ»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422" y="873211"/>
            <a:ext cx="87774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 процесса утреннего сбора детей в ДОУ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Опрошено: 84 человека, из них: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родителей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законных представителей) предложили самостоятельно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раздеваться под присмотром воспитателя;</a:t>
            </a:r>
          </a:p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17 % -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предложили поставить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банкетки;</a:t>
            </a:r>
          </a:p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23 % -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законных представителей) предложили ничего не менять;</a:t>
            </a:r>
          </a:p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34% -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законных представителей) дополнили раздевалку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21% -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предложили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время прихода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раздевальную комнату.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01901844"/>
              </p:ext>
            </p:extLst>
          </p:nvPr>
        </p:nvGraphicFramePr>
        <p:xfrm>
          <a:off x="2475337" y="3954162"/>
          <a:ext cx="4564027" cy="298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30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1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39960</TotalTime>
  <Words>1164</Words>
  <Application>Microsoft Office PowerPoint</Application>
  <PresentationFormat>Произвольный</PresentationFormat>
  <Paragraphs>305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10_RDM027</vt:lpstr>
      <vt:lpstr>Углы</vt:lpstr>
      <vt:lpstr>think-cell Slide</vt:lpstr>
      <vt:lpstr>Муниципальное автономное дошкольное образовательное учреждение  Детский сад № 2 «орлёнок»  муниципального образования  город-курорт Анапа</vt:lpstr>
      <vt:lpstr>Паспорт проекта </vt:lpstr>
      <vt:lpstr>Команда проекта </vt:lpstr>
      <vt:lpstr>Слайд 3</vt:lpstr>
      <vt:lpstr>Пирамида проблем</vt:lpstr>
      <vt:lpstr>Слайд 5</vt:lpstr>
      <vt:lpstr>Слайд 6</vt:lpstr>
      <vt:lpstr>Слайд 7</vt:lpstr>
      <vt:lpstr>Слайд 8</vt:lpstr>
      <vt:lpstr>План мероприятий по устранению проблем</vt:lpstr>
      <vt:lpstr>Слайд 10</vt:lpstr>
      <vt:lpstr>Слайд 11</vt:lpstr>
      <vt:lpstr>Планируемые  результаты  </vt:lpstr>
      <vt:lpstr>Достигнутые   результаты   </vt:lpstr>
      <vt:lpstr>Достигнутые   результаты   </vt:lpstr>
      <vt:lpstr>Достигнутые   результаты   </vt:lpstr>
      <vt:lpstr>31 мая 2024 года проект завершится, внедрённые   улучшения на этапах его реализации, останутся.  Значит мы все трудились не напрасно!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Пользователь</cp:lastModifiedBy>
  <cp:revision>2292</cp:revision>
  <cp:lastPrinted>2020-02-11T14:25:43Z</cp:lastPrinted>
  <dcterms:created xsi:type="dcterms:W3CDTF">2014-11-19T15:14:37Z</dcterms:created>
  <dcterms:modified xsi:type="dcterms:W3CDTF">2024-04-22T13:04:46Z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