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5" r:id="rId2"/>
  </p:sldMasterIdLst>
  <p:sldIdLst>
    <p:sldId id="315" r:id="rId3"/>
    <p:sldId id="258" r:id="rId4"/>
    <p:sldId id="288" r:id="rId5"/>
    <p:sldId id="289" r:id="rId6"/>
    <p:sldId id="295" r:id="rId7"/>
    <p:sldId id="316" r:id="rId8"/>
    <p:sldId id="311" r:id="rId9"/>
    <p:sldId id="294" r:id="rId10"/>
    <p:sldId id="321" r:id="rId11"/>
    <p:sldId id="298" r:id="rId12"/>
    <p:sldId id="310" r:id="rId13"/>
    <p:sldId id="317" r:id="rId14"/>
    <p:sldId id="297" r:id="rId15"/>
    <p:sldId id="318" r:id="rId16"/>
    <p:sldId id="319" r:id="rId17"/>
    <p:sldId id="302" r:id="rId18"/>
    <p:sldId id="304" r:id="rId19"/>
    <p:sldId id="320" r:id="rId20"/>
    <p:sldId id="306" r:id="rId21"/>
    <p:sldId id="322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 snapToGrid="0">
      <p:cViewPr>
        <p:scale>
          <a:sx n="108" d="100"/>
          <a:sy n="108" d="100"/>
        </p:scale>
        <p:origin x="60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16AA0-42D0-4E9A-904E-E056068D8ADE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3FF748B2-CC95-451B-8143-C5A03F1EB111}">
      <dgm:prSet phldrT="[Текст]"/>
      <dgm:spPr/>
      <dgm:t>
        <a:bodyPr/>
        <a:lstStyle/>
        <a:p>
          <a:r>
            <a:rPr lang="ru-RU" dirty="0"/>
            <a:t>Федеральный уровень</a:t>
          </a:r>
        </a:p>
      </dgm:t>
    </dgm:pt>
    <dgm:pt modelId="{F99DA536-E43B-4950-BA30-8CA9E427BA97}" type="parTrans" cxnId="{37DEBAA8-1957-44E0-95DB-E2FC8D891943}">
      <dgm:prSet/>
      <dgm:spPr/>
      <dgm:t>
        <a:bodyPr/>
        <a:lstStyle/>
        <a:p>
          <a:endParaRPr lang="ru-RU"/>
        </a:p>
      </dgm:t>
    </dgm:pt>
    <dgm:pt modelId="{674D32EE-29CD-44A6-957C-0715A8F487A7}" type="sibTrans" cxnId="{37DEBAA8-1957-44E0-95DB-E2FC8D891943}">
      <dgm:prSet/>
      <dgm:spPr/>
      <dgm:t>
        <a:bodyPr/>
        <a:lstStyle/>
        <a:p>
          <a:endParaRPr lang="ru-RU"/>
        </a:p>
      </dgm:t>
    </dgm:pt>
    <dgm:pt modelId="{B26F7618-C915-462A-BFAF-8F1E5C379A4B}">
      <dgm:prSet phldrT="[Текст]"/>
      <dgm:spPr/>
      <dgm:t>
        <a:bodyPr/>
        <a:lstStyle/>
        <a:p>
          <a:r>
            <a:rPr lang="ru-RU" dirty="0"/>
            <a:t>Региональный уровень</a:t>
          </a:r>
        </a:p>
      </dgm:t>
    </dgm:pt>
    <dgm:pt modelId="{F07A516F-C219-4A59-AB1C-9F9EC1B18B82}" type="parTrans" cxnId="{EBA86250-F7EF-4722-8D65-42F973FA4D18}">
      <dgm:prSet/>
      <dgm:spPr/>
      <dgm:t>
        <a:bodyPr/>
        <a:lstStyle/>
        <a:p>
          <a:endParaRPr lang="ru-RU"/>
        </a:p>
      </dgm:t>
    </dgm:pt>
    <dgm:pt modelId="{4A4D4BC3-FDE5-47A6-9F56-565CC7A1FFA0}" type="sibTrans" cxnId="{EBA86250-F7EF-4722-8D65-42F973FA4D18}">
      <dgm:prSet/>
      <dgm:spPr/>
      <dgm:t>
        <a:bodyPr/>
        <a:lstStyle/>
        <a:p>
          <a:endParaRPr lang="ru-RU"/>
        </a:p>
      </dgm:t>
    </dgm:pt>
    <dgm:pt modelId="{CCD4CE0A-9387-4751-B631-756FA8B3A1B1}">
      <dgm:prSet phldrT="[Текст]"/>
      <dgm:spPr/>
      <dgm:t>
        <a:bodyPr/>
        <a:lstStyle/>
        <a:p>
          <a:r>
            <a:rPr lang="ru-RU" dirty="0"/>
            <a:t>Уровень организации</a:t>
          </a:r>
        </a:p>
      </dgm:t>
    </dgm:pt>
    <dgm:pt modelId="{247F04F3-E4F3-4501-96E7-052FDA5D92EF}" type="parTrans" cxnId="{ED36D28C-0583-4DAF-A348-580FDDADAE86}">
      <dgm:prSet/>
      <dgm:spPr/>
      <dgm:t>
        <a:bodyPr/>
        <a:lstStyle/>
        <a:p>
          <a:endParaRPr lang="ru-RU"/>
        </a:p>
      </dgm:t>
    </dgm:pt>
    <dgm:pt modelId="{8DA91440-B118-49C5-B7A4-0D2DB838972C}" type="sibTrans" cxnId="{ED36D28C-0583-4DAF-A348-580FDDADAE86}">
      <dgm:prSet/>
      <dgm:spPr/>
      <dgm:t>
        <a:bodyPr/>
        <a:lstStyle/>
        <a:p>
          <a:endParaRPr lang="ru-RU"/>
        </a:p>
      </dgm:t>
    </dgm:pt>
    <dgm:pt modelId="{4E388B56-311A-46E5-9570-0E5542DBCD84}" type="pres">
      <dgm:prSet presAssocID="{F2516AA0-42D0-4E9A-904E-E056068D8ADE}" presName="compositeShape" presStyleCnt="0">
        <dgm:presLayoutVars>
          <dgm:dir/>
          <dgm:resizeHandles/>
        </dgm:presLayoutVars>
      </dgm:prSet>
      <dgm:spPr/>
    </dgm:pt>
    <dgm:pt modelId="{B5D2158A-EB40-4D24-8CC8-B2BFED5A76F0}" type="pres">
      <dgm:prSet presAssocID="{F2516AA0-42D0-4E9A-904E-E056068D8ADE}" presName="pyramid" presStyleLbl="node1" presStyleIdx="0" presStyleCnt="1" custScaleX="124718" custScaleY="100000" custLinFactNeighborX="-941"/>
      <dgm:spPr/>
    </dgm:pt>
    <dgm:pt modelId="{9EAEA455-5A6E-410E-B4B7-AC856197C3E4}" type="pres">
      <dgm:prSet presAssocID="{F2516AA0-42D0-4E9A-904E-E056068D8ADE}" presName="theList" presStyleCnt="0"/>
      <dgm:spPr/>
    </dgm:pt>
    <dgm:pt modelId="{500CF7D1-1636-4DEB-8CDC-2F7C02C42901}" type="pres">
      <dgm:prSet presAssocID="{3FF748B2-CC95-451B-8143-C5A03F1EB111}" presName="aNode" presStyleLbl="fgAcc1" presStyleIdx="0" presStyleCnt="3" custLinFactNeighborX="35433" custLinFactNeighborY="-97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BACF9-1EBF-4380-93A2-375886B886CF}" type="pres">
      <dgm:prSet presAssocID="{3FF748B2-CC95-451B-8143-C5A03F1EB111}" presName="aSpace" presStyleCnt="0"/>
      <dgm:spPr/>
    </dgm:pt>
    <dgm:pt modelId="{8AB727E3-2AAC-4333-BE67-DDCC2DBAF903}" type="pres">
      <dgm:prSet presAssocID="{B26F7618-C915-462A-BFAF-8F1E5C379A4B}" presName="aNode" presStyleLbl="fgAcc1" presStyleIdx="1" presStyleCnt="3" custLinFactNeighborX="41510" custLinFactNeighborY="15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39D37-E751-4F81-B040-B9AF8800B9C2}" type="pres">
      <dgm:prSet presAssocID="{B26F7618-C915-462A-BFAF-8F1E5C379A4B}" presName="aSpace" presStyleCnt="0"/>
      <dgm:spPr/>
    </dgm:pt>
    <dgm:pt modelId="{F9F5084D-E7E2-4934-B9CC-4E50C1F41F90}" type="pres">
      <dgm:prSet presAssocID="{CCD4CE0A-9387-4751-B631-756FA8B3A1B1}" presName="aNode" presStyleLbl="fgAcc1" presStyleIdx="2" presStyleCnt="3" custLinFactY="7375" custLinFactNeighborX="5218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3FF7C-F002-44B1-841D-E05154B2885F}" type="pres">
      <dgm:prSet presAssocID="{CCD4CE0A-9387-4751-B631-756FA8B3A1B1}" presName="aSpace" presStyleCnt="0"/>
      <dgm:spPr/>
    </dgm:pt>
  </dgm:ptLst>
  <dgm:cxnLst>
    <dgm:cxn modelId="{37DEBAA8-1957-44E0-95DB-E2FC8D891943}" srcId="{F2516AA0-42D0-4E9A-904E-E056068D8ADE}" destId="{3FF748B2-CC95-451B-8143-C5A03F1EB111}" srcOrd="0" destOrd="0" parTransId="{F99DA536-E43B-4950-BA30-8CA9E427BA97}" sibTransId="{674D32EE-29CD-44A6-957C-0715A8F487A7}"/>
    <dgm:cxn modelId="{EFD7AB33-D757-4CAA-8664-31C1C70B4255}" type="presOf" srcId="{3FF748B2-CC95-451B-8143-C5A03F1EB111}" destId="{500CF7D1-1636-4DEB-8CDC-2F7C02C42901}" srcOrd="0" destOrd="0" presId="urn:microsoft.com/office/officeart/2005/8/layout/pyramid2"/>
    <dgm:cxn modelId="{ED36D28C-0583-4DAF-A348-580FDDADAE86}" srcId="{F2516AA0-42D0-4E9A-904E-E056068D8ADE}" destId="{CCD4CE0A-9387-4751-B631-756FA8B3A1B1}" srcOrd="2" destOrd="0" parTransId="{247F04F3-E4F3-4501-96E7-052FDA5D92EF}" sibTransId="{8DA91440-B118-49C5-B7A4-0D2DB838972C}"/>
    <dgm:cxn modelId="{DECE04FB-B69A-400B-8240-6D3E8E4B3DEB}" type="presOf" srcId="{F2516AA0-42D0-4E9A-904E-E056068D8ADE}" destId="{4E388B56-311A-46E5-9570-0E5542DBCD84}" srcOrd="0" destOrd="0" presId="urn:microsoft.com/office/officeart/2005/8/layout/pyramid2"/>
    <dgm:cxn modelId="{EBA86250-F7EF-4722-8D65-42F973FA4D18}" srcId="{F2516AA0-42D0-4E9A-904E-E056068D8ADE}" destId="{B26F7618-C915-462A-BFAF-8F1E5C379A4B}" srcOrd="1" destOrd="0" parTransId="{F07A516F-C219-4A59-AB1C-9F9EC1B18B82}" sibTransId="{4A4D4BC3-FDE5-47A6-9F56-565CC7A1FFA0}"/>
    <dgm:cxn modelId="{D601EFBD-33F1-4C47-9149-2342DE5FE77E}" type="presOf" srcId="{B26F7618-C915-462A-BFAF-8F1E5C379A4B}" destId="{8AB727E3-2AAC-4333-BE67-DDCC2DBAF903}" srcOrd="0" destOrd="0" presId="urn:microsoft.com/office/officeart/2005/8/layout/pyramid2"/>
    <dgm:cxn modelId="{BAC2D72B-9236-4C55-AE1D-33B856F75230}" type="presOf" srcId="{CCD4CE0A-9387-4751-B631-756FA8B3A1B1}" destId="{F9F5084D-E7E2-4934-B9CC-4E50C1F41F90}" srcOrd="0" destOrd="0" presId="urn:microsoft.com/office/officeart/2005/8/layout/pyramid2"/>
    <dgm:cxn modelId="{85D7DDC5-D1BB-4024-A075-826685CC510D}" type="presParOf" srcId="{4E388B56-311A-46E5-9570-0E5542DBCD84}" destId="{B5D2158A-EB40-4D24-8CC8-B2BFED5A76F0}" srcOrd="0" destOrd="0" presId="urn:microsoft.com/office/officeart/2005/8/layout/pyramid2"/>
    <dgm:cxn modelId="{1AEB3816-C806-48D5-9B6C-69F3DEDFE15F}" type="presParOf" srcId="{4E388B56-311A-46E5-9570-0E5542DBCD84}" destId="{9EAEA455-5A6E-410E-B4B7-AC856197C3E4}" srcOrd="1" destOrd="0" presId="urn:microsoft.com/office/officeart/2005/8/layout/pyramid2"/>
    <dgm:cxn modelId="{8828A5A9-2136-4CC2-952A-5F756402CAB2}" type="presParOf" srcId="{9EAEA455-5A6E-410E-B4B7-AC856197C3E4}" destId="{500CF7D1-1636-4DEB-8CDC-2F7C02C42901}" srcOrd="0" destOrd="0" presId="urn:microsoft.com/office/officeart/2005/8/layout/pyramid2"/>
    <dgm:cxn modelId="{D327479D-CD0D-441B-BB4B-B6013E7EFEC6}" type="presParOf" srcId="{9EAEA455-5A6E-410E-B4B7-AC856197C3E4}" destId="{A32BACF9-1EBF-4380-93A2-375886B886CF}" srcOrd="1" destOrd="0" presId="urn:microsoft.com/office/officeart/2005/8/layout/pyramid2"/>
    <dgm:cxn modelId="{72ADEDA5-5C9B-46CA-8CBF-32C3FCD0B88D}" type="presParOf" srcId="{9EAEA455-5A6E-410E-B4B7-AC856197C3E4}" destId="{8AB727E3-2AAC-4333-BE67-DDCC2DBAF903}" srcOrd="2" destOrd="0" presId="urn:microsoft.com/office/officeart/2005/8/layout/pyramid2"/>
    <dgm:cxn modelId="{E5047B8C-B39D-4A02-9937-AD18D790BC32}" type="presParOf" srcId="{9EAEA455-5A6E-410E-B4B7-AC856197C3E4}" destId="{29539D37-E751-4F81-B040-B9AF8800B9C2}" srcOrd="3" destOrd="0" presId="urn:microsoft.com/office/officeart/2005/8/layout/pyramid2"/>
    <dgm:cxn modelId="{5DB017E1-4926-4348-A7EB-6693F7CE4427}" type="presParOf" srcId="{9EAEA455-5A6E-410E-B4B7-AC856197C3E4}" destId="{F9F5084D-E7E2-4934-B9CC-4E50C1F41F90}" srcOrd="4" destOrd="0" presId="urn:microsoft.com/office/officeart/2005/8/layout/pyramid2"/>
    <dgm:cxn modelId="{D189C39D-ED3C-4FC5-9D6F-ACD1CD3951BE}" type="presParOf" srcId="{9EAEA455-5A6E-410E-B4B7-AC856197C3E4}" destId="{F6B3FF7C-F002-44B1-841D-E05154B2885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2158A-EB40-4D24-8CC8-B2BFED5A76F0}">
      <dsp:nvSpPr>
        <dsp:cNvPr id="0" name=""/>
        <dsp:cNvSpPr/>
      </dsp:nvSpPr>
      <dsp:spPr>
        <a:xfrm>
          <a:off x="780985" y="0"/>
          <a:ext cx="4640072" cy="372045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0CF7D1-1636-4DEB-8CDC-2F7C02C42901}">
      <dsp:nvSpPr>
        <dsp:cNvPr id="0" name=""/>
        <dsp:cNvSpPr/>
      </dsp:nvSpPr>
      <dsp:spPr>
        <a:xfrm>
          <a:off x="3952026" y="267249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Федеральный уровень</a:t>
          </a:r>
        </a:p>
      </dsp:txBody>
      <dsp:txXfrm>
        <a:off x="3995018" y="310241"/>
        <a:ext cx="2332309" cy="794716"/>
      </dsp:txXfrm>
    </dsp:sp>
    <dsp:sp modelId="{8AB727E3-2AAC-4333-BE67-DDCC2DBAF903}">
      <dsp:nvSpPr>
        <dsp:cNvPr id="0" name=""/>
        <dsp:cNvSpPr/>
      </dsp:nvSpPr>
      <dsp:spPr>
        <a:xfrm>
          <a:off x="3952026" y="1382268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Региональный уровень</a:t>
          </a:r>
        </a:p>
      </dsp:txBody>
      <dsp:txXfrm>
        <a:off x="3995018" y="1425260"/>
        <a:ext cx="2332309" cy="794716"/>
      </dsp:txXfrm>
    </dsp:sp>
    <dsp:sp modelId="{F9F5084D-E7E2-4934-B9CC-4E50C1F41F90}">
      <dsp:nvSpPr>
        <dsp:cNvPr id="0" name=""/>
        <dsp:cNvSpPr/>
      </dsp:nvSpPr>
      <dsp:spPr>
        <a:xfrm>
          <a:off x="3952026" y="2530658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Уровень организации</a:t>
          </a:r>
        </a:p>
      </dsp:txBody>
      <dsp:txXfrm>
        <a:off x="3995018" y="2573650"/>
        <a:ext cx="2332309" cy="794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6085526"/>
            <a:ext cx="5353051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2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915650" y="6100237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932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932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9667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4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7" y="1966680"/>
            <a:ext cx="5353051" cy="328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599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599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411385" y="1966679"/>
            <a:ext cx="5253567" cy="3272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2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82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875C-F848-40D4-BCEC-98CD395F857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C186-38CD-47E0-BF60-2630227FB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743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875C-F848-40D4-BCEC-98CD395F857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C186-38CD-47E0-BF60-2630227FB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6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875C-F848-40D4-BCEC-98CD395F857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C186-38CD-47E0-BF60-2630227FB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686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875C-F848-40D4-BCEC-98CD395F857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C186-38CD-47E0-BF60-2630227FB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676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875C-F848-40D4-BCEC-98CD395F857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C186-38CD-47E0-BF60-2630227FB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091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875C-F848-40D4-BCEC-98CD395F857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C186-38CD-47E0-BF60-2630227FB51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1441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875C-F848-40D4-BCEC-98CD395F857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C186-38CD-47E0-BF60-2630227FB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404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875C-F848-40D4-BCEC-98CD395F857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C186-38CD-47E0-BF60-2630227FB51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1551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875C-F848-40D4-BCEC-98CD395F857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C186-38CD-47E0-BF60-2630227FB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352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875C-F848-40D4-BCEC-98CD395F857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C186-38CD-47E0-BF60-2630227FB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37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01A24-D417-4C2C-8678-193C1B633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599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E8BE72-AE62-4A26-B023-3DFAB2B72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2398"/>
            </a:lvl1pPr>
            <a:lvl2pPr marL="456898" indent="0" algn="ctr">
              <a:buNone/>
              <a:defRPr sz="1998"/>
            </a:lvl2pPr>
            <a:lvl3pPr marL="913798" indent="0" algn="ctr">
              <a:buNone/>
              <a:defRPr sz="1865"/>
            </a:lvl3pPr>
            <a:lvl4pPr marL="1370696" indent="0" algn="ctr">
              <a:buNone/>
              <a:defRPr sz="1599"/>
            </a:lvl4pPr>
            <a:lvl5pPr marL="1827596" indent="0" algn="ctr">
              <a:buNone/>
              <a:defRPr sz="1599"/>
            </a:lvl5pPr>
            <a:lvl6pPr marL="2284494" indent="0" algn="ctr">
              <a:buNone/>
              <a:defRPr sz="1599"/>
            </a:lvl6pPr>
            <a:lvl7pPr marL="2741394" indent="0" algn="ctr">
              <a:buNone/>
              <a:defRPr sz="1599"/>
            </a:lvl7pPr>
            <a:lvl8pPr marL="3198292" indent="0" algn="ctr">
              <a:buNone/>
              <a:defRPr sz="1599"/>
            </a:lvl8pPr>
            <a:lvl9pPr marL="3655192" indent="0" algn="ctr">
              <a:buNone/>
              <a:defRPr sz="1599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4FE84-9DD0-4F8C-AD06-2CCE4353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2DB00539-76DD-4291-9C68-45997AB8432E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97C6E8-82D6-46DC-9870-C4CB0BAC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68598" tIns="34299" rIns="68598" bIns="34299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2BD4A-2090-46E1-92FD-5D40ABD7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1DB53087-2C50-47AC-ACD0-434C56EF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587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875C-F848-40D4-BCEC-98CD395F857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C186-38CD-47E0-BF60-2630227FB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573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6085526"/>
            <a:ext cx="5353051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2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915650" y="6100237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932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932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9667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4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7" y="1966680"/>
            <a:ext cx="5353051" cy="328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599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599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411385" y="1966679"/>
            <a:ext cx="5253567" cy="3272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2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61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9667" y="541340"/>
            <a:ext cx="7423151" cy="459205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4263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6" y="6170205"/>
            <a:ext cx="6311900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2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Номер слайда 3"/>
          <p:cNvSpPr txBox="1">
            <a:spLocks/>
          </p:cNvSpPr>
          <p:nvPr userDrawn="1"/>
        </p:nvSpPr>
        <p:spPr>
          <a:xfrm>
            <a:off x="10701867" y="6170205"/>
            <a:ext cx="772584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932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932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19666" y="1981199"/>
            <a:ext cx="5204884" cy="1510864"/>
          </a:xfrm>
          <a:prstGeom prst="rect">
            <a:avLst/>
          </a:prstGeom>
        </p:spPr>
        <p:txBody>
          <a:bodyPr lIns="0" tIns="0" rIns="0" bIns="0"/>
          <a:lstStyle>
            <a:lvl1pPr marL="228389" indent="-228389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599" kern="12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263219" y="1981199"/>
            <a:ext cx="5209116" cy="1510864"/>
          </a:xfrm>
          <a:prstGeom prst="rect">
            <a:avLst/>
          </a:prstGeom>
        </p:spPr>
        <p:txBody>
          <a:bodyPr lIns="0" tIns="0" rIns="0" bIns="0"/>
          <a:lstStyle>
            <a:lvl1pPr marL="228389" indent="-228389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19666" y="3602257"/>
            <a:ext cx="5204884" cy="1510864"/>
          </a:xfrm>
          <a:prstGeom prst="rect">
            <a:avLst/>
          </a:prstGeom>
        </p:spPr>
        <p:txBody>
          <a:bodyPr lIns="0" tIns="0" rIns="0" bIns="0"/>
          <a:lstStyle>
            <a:lvl1pPr marL="228389" indent="-228389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599" kern="12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263219" y="3602257"/>
            <a:ext cx="5209116" cy="1510864"/>
          </a:xfrm>
          <a:prstGeom prst="rect">
            <a:avLst/>
          </a:prstGeom>
        </p:spPr>
        <p:txBody>
          <a:bodyPr lIns="0" tIns="0" rIns="0" bIns="0"/>
          <a:lstStyle>
            <a:lvl1pPr marL="228389" indent="-228389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6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875C-F848-40D4-BCEC-98CD395F857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C186-38CD-47E0-BF60-2630227FB51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43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875C-F848-40D4-BCEC-98CD395F857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C186-38CD-47E0-BF60-2630227FB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547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875C-F848-40D4-BCEC-98CD395F857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C186-38CD-47E0-BF60-2630227FB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961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875C-F848-40D4-BCEC-98CD395F857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C186-38CD-47E0-BF60-2630227FB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777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875C-F848-40D4-BCEC-98CD395F857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C186-38CD-47E0-BF60-2630227FB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12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875C-F848-40D4-BCEC-98CD395F857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C186-38CD-47E0-BF60-2630227FB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73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302" y="473404"/>
            <a:ext cx="580897" cy="43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992" y="478495"/>
            <a:ext cx="1235459" cy="43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9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l" defTabSz="1218072" rtl="0" eaLnBrk="1" latinLnBrk="0" hangingPunct="1">
        <a:lnSpc>
          <a:spcPct val="90000"/>
        </a:lnSpc>
        <a:spcBef>
          <a:spcPct val="0"/>
        </a:spcBef>
        <a:buNone/>
        <a:defRPr sz="58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518" indent="-304518" algn="l" defTabSz="1218072" rtl="0" eaLnBrk="1" latinLnBrk="0" hangingPunct="1">
        <a:lnSpc>
          <a:spcPct val="90000"/>
        </a:lnSpc>
        <a:spcBef>
          <a:spcPts val="1332"/>
        </a:spcBef>
        <a:buFont typeface="Arial"/>
        <a:buChar char="•"/>
        <a:defRPr sz="3730" kern="1200">
          <a:solidFill>
            <a:schemeClr val="tx1"/>
          </a:solidFill>
          <a:latin typeface="+mn-lt"/>
          <a:ea typeface="+mn-ea"/>
          <a:cs typeface="+mn-cs"/>
        </a:defRPr>
      </a:lvl1pPr>
      <a:lvl2pPr marL="913554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522590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1626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740663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349699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958735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567771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5176807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9036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8072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7108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6144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5181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4217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63253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72289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BAF875C-F848-40D4-BCEC-98CD395F857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3C6C186-38CD-47E0-BF60-2630227FB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28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s2.anapaedu.ru/" TargetMode="External"/><Relationship Id="rId2" Type="http://schemas.openxmlformats.org/officeDocument/2006/relationships/hyperlink" Target="mailto:ds2@anapaedu.ru" TargetMode="Externa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233" y="251670"/>
            <a:ext cx="10201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Муниципальное автономное дошкольное образовательное </a:t>
            </a:r>
            <a:r>
              <a:rPr lang="ru-RU" sz="1600" b="1" dirty="0" smtClean="0"/>
              <a:t>учреждение детский </a:t>
            </a:r>
            <a:r>
              <a:rPr lang="ru-RU" sz="1600" b="1" dirty="0"/>
              <a:t>сад № 2 </a:t>
            </a:r>
            <a:r>
              <a:rPr lang="ru-RU" sz="1600" b="1" dirty="0" smtClean="0"/>
              <a:t>«Орлёнок</a:t>
            </a:r>
            <a:r>
              <a:rPr lang="ru-RU" sz="1600" b="1" dirty="0"/>
              <a:t>» </a:t>
            </a:r>
            <a:r>
              <a:rPr lang="ru-RU" sz="1600" b="1" dirty="0" smtClean="0"/>
              <a:t>муниципального </a:t>
            </a:r>
            <a:r>
              <a:rPr lang="ru-RU" sz="1600" b="1" dirty="0"/>
              <a:t>образования </a:t>
            </a:r>
            <a:r>
              <a:rPr lang="ru-RU" sz="1600" b="1" dirty="0" smtClean="0"/>
              <a:t>город-курорт </a:t>
            </a:r>
            <a:r>
              <a:rPr lang="ru-RU" sz="1600" b="1" dirty="0"/>
              <a:t>Анапа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56762" y="2118026"/>
            <a:ext cx="7798965" cy="1614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2060"/>
                </a:solidFill>
              </a:rPr>
              <a:t>«Оптимизация процесса организации опроса родителей (законных представителей) </a:t>
            </a:r>
            <a:endParaRPr lang="ru-RU" b="1" i="1" dirty="0">
              <a:solidFill>
                <a:srgbClr val="002060"/>
              </a:solidFill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2060"/>
                </a:solidFill>
              </a:rPr>
              <a:t>по выбору дополнительных образовательных услуг 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 smtClean="0">
                <a:solidFill>
                  <a:srgbClr val="002060"/>
                </a:solidFill>
              </a:rPr>
              <a:t>в </a:t>
            </a:r>
            <a:r>
              <a:rPr lang="ru-RU" sz="2000" b="1" i="1" dirty="0">
                <a:solidFill>
                  <a:srgbClr val="002060"/>
                </a:solidFill>
              </a:rPr>
              <a:t>МАДОУ д/с №2 «Орлёнок»</a:t>
            </a:r>
            <a:endParaRPr lang="ru-RU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92205" y="640399"/>
            <a:ext cx="1935398" cy="18343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27383" y="6098796"/>
            <a:ext cx="339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г</a:t>
            </a:r>
            <a:r>
              <a:rPr lang="ru-RU" b="1" dirty="0" smtClean="0"/>
              <a:t>ород - курорт Анапа, 2024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38101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37AD0F9-068F-C2BF-B0C7-E0B16466A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283" y="248359"/>
            <a:ext cx="8748184" cy="439859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</a:rPr>
              <a:t>Пирамида проблем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8DDA8E0A-84E2-0BD7-136E-BEA584233F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4437275"/>
              </p:ext>
            </p:extLst>
          </p:nvPr>
        </p:nvGraphicFramePr>
        <p:xfrm>
          <a:off x="381000" y="1147763"/>
          <a:ext cx="6370320" cy="3720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E6E02EA-D930-A331-8557-54212082F9B2}"/>
              </a:ext>
            </a:extLst>
          </p:cNvPr>
          <p:cNvCxnSpPr>
            <a:cxnSpLocks/>
          </p:cNvCxnSpPr>
          <p:nvPr/>
        </p:nvCxnSpPr>
        <p:spPr>
          <a:xfrm>
            <a:off x="2042160" y="3429000"/>
            <a:ext cx="288226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657A292-3912-6FAB-AD65-3C93A5B1332B}"/>
              </a:ext>
            </a:extLst>
          </p:cNvPr>
          <p:cNvCxnSpPr>
            <a:cxnSpLocks/>
          </p:cNvCxnSpPr>
          <p:nvPr/>
        </p:nvCxnSpPr>
        <p:spPr>
          <a:xfrm>
            <a:off x="2695575" y="2489808"/>
            <a:ext cx="1600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ятно 1 8">
            <a:extLst>
              <a:ext uri="{FF2B5EF4-FFF2-40B4-BE49-F238E27FC236}">
                <a16:creationId xmlns:a16="http://schemas.microsoft.com/office/drawing/2014/main" id="{ECBC69DD-3280-35FB-7410-646BF41515E7}"/>
              </a:ext>
            </a:extLst>
          </p:cNvPr>
          <p:cNvSpPr/>
          <p:nvPr/>
        </p:nvSpPr>
        <p:spPr>
          <a:xfrm>
            <a:off x="2004060" y="3678421"/>
            <a:ext cx="809030" cy="71151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Пятно 1 8">
            <a:extLst>
              <a:ext uri="{FF2B5EF4-FFF2-40B4-BE49-F238E27FC236}">
                <a16:creationId xmlns:a16="http://schemas.microsoft.com/office/drawing/2014/main" id="{E25C6F4A-3E89-E94D-7807-D59D22DC230A}"/>
              </a:ext>
            </a:extLst>
          </p:cNvPr>
          <p:cNvSpPr/>
          <p:nvPr/>
        </p:nvSpPr>
        <p:spPr>
          <a:xfrm>
            <a:off x="3448276" y="3464918"/>
            <a:ext cx="809030" cy="71151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Пятно 1 8">
            <a:extLst>
              <a:ext uri="{FF2B5EF4-FFF2-40B4-BE49-F238E27FC236}">
                <a16:creationId xmlns:a16="http://schemas.microsoft.com/office/drawing/2014/main" id="{98383393-2EE0-4DDA-8645-EF83C0F7559D}"/>
              </a:ext>
            </a:extLst>
          </p:cNvPr>
          <p:cNvSpPr/>
          <p:nvPr/>
        </p:nvSpPr>
        <p:spPr>
          <a:xfrm>
            <a:off x="2813090" y="4143893"/>
            <a:ext cx="809030" cy="71151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41AFC7D-B30D-21E4-46F4-473AE56A84B1}"/>
              </a:ext>
            </a:extLst>
          </p:cNvPr>
          <p:cNvSpPr/>
          <p:nvPr/>
        </p:nvSpPr>
        <p:spPr>
          <a:xfrm>
            <a:off x="7924800" y="1846402"/>
            <a:ext cx="3686629" cy="44363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/>
              <a:t>Перечень проблем</a:t>
            </a:r>
          </a:p>
          <a:p>
            <a:pPr algn="ctr"/>
            <a:endParaRPr lang="ru-RU" dirty="0"/>
          </a:p>
          <a:p>
            <a:pPr algn="ctr"/>
            <a:r>
              <a:rPr lang="ru-RU" sz="1600" dirty="0" smtClean="0"/>
              <a:t>               Отвлекает ребенок</a:t>
            </a:r>
            <a:endParaRPr lang="ru-RU" sz="1600" dirty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1600" dirty="0" smtClean="0"/>
              <a:t>Отвлекается </a:t>
            </a:r>
          </a:p>
          <a:p>
            <a:pPr algn="r"/>
            <a:r>
              <a:rPr lang="ru-RU" sz="1600" dirty="0" smtClean="0"/>
              <a:t>на телефонные звонки</a:t>
            </a:r>
            <a:endParaRPr lang="ru-RU" sz="1600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1600" dirty="0" smtClean="0"/>
              <a:t>Отвлекают 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smtClean="0"/>
              <a:t>            другие родители</a:t>
            </a:r>
            <a:endParaRPr lang="ru-RU" sz="1600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8306" y="2642196"/>
            <a:ext cx="823031" cy="7315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8306" y="3698808"/>
            <a:ext cx="823031" cy="7315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8306" y="4973624"/>
            <a:ext cx="829128" cy="72548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6236" y="5082496"/>
            <a:ext cx="783531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Затрата времени выслушать информацию. 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Отвлекают другие родители с второстепенными вопросами.</a:t>
            </a:r>
          </a:p>
          <a:p>
            <a:r>
              <a:rPr lang="ru-RU" sz="1600" dirty="0">
                <a:solidFill>
                  <a:schemeClr val="bg1"/>
                </a:solidFill>
              </a:rPr>
              <a:t>Плохо запоминают информацию; нет  раздаточного материала (брошюры, памятки), в котором  бы содержалось полная информация о дополнительных образовательных услугах.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33180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667" y="575201"/>
            <a:ext cx="10638144" cy="439859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Выявление коренных причин методом «5 Почему»</a:t>
            </a:r>
            <a:br>
              <a:rPr lang="ru-RU" i="1" dirty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833" y="1015060"/>
            <a:ext cx="7731117" cy="535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21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667" y="575201"/>
            <a:ext cx="10638144" cy="439859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Выявление коренных причин методом «5 Почему»</a:t>
            </a:r>
            <a:br>
              <a:rPr lang="ru-RU" i="1" dirty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84" y="1015060"/>
            <a:ext cx="10831709" cy="521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21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A73F138B-5E8A-82FA-1AB8-A5CC5542B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19" y="1003040"/>
            <a:ext cx="4087225" cy="439859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Целевая </a:t>
            </a: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карта 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процесса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48" y="2700633"/>
            <a:ext cx="5631936" cy="39564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623" y="316530"/>
            <a:ext cx="8693820" cy="22527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884" y="2904916"/>
            <a:ext cx="6112042" cy="354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24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A73F138B-5E8A-82FA-1AB8-A5CC5542B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4064" y="449254"/>
            <a:ext cx="5353962" cy="574807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План мероприятий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13" y="1552567"/>
            <a:ext cx="4603675" cy="34808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945" y="2554704"/>
            <a:ext cx="3228060" cy="27833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755" y="1024061"/>
            <a:ext cx="3477620" cy="507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51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A73F138B-5E8A-82FA-1AB8-A5CC5542B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38" y="96916"/>
            <a:ext cx="5353962" cy="574807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План мероприятий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299" y="568878"/>
            <a:ext cx="6769917" cy="597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99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A73F138B-5E8A-82FA-1AB8-A5CC5542B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467" y="3429000"/>
            <a:ext cx="8748184" cy="439859"/>
          </a:xfrm>
        </p:spPr>
        <p:txBody>
          <a:bodyPr>
            <a:normAutofit fontScale="90000"/>
          </a:bodyPr>
          <a:lstStyle/>
          <a:p>
            <a:r>
              <a:rPr lang="ru-RU" dirty="0"/>
              <a:t>Реализация плана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2422742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CA37280-EE4C-FB6C-E751-6274A9078F4C}"/>
              </a:ext>
            </a:extLst>
          </p:cNvPr>
          <p:cNvSpPr txBox="1"/>
          <p:nvPr/>
        </p:nvSpPr>
        <p:spPr>
          <a:xfrm>
            <a:off x="719667" y="5715903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F3F3F"/>
                </a:solidFill>
              </a:rPr>
              <a:t>Муниципальное автономное дошкольное образовательное учреждение детский сад №2 «Орлёнок» муниципального образования город – курорт Анапа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360791" y="435629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БЫЛО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84976" y="423330"/>
            <a:ext cx="1074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СТАЛО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6732" y="1145762"/>
            <a:ext cx="2604621" cy="19599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1"/>
          <a:stretch/>
        </p:blipFill>
        <p:spPr>
          <a:xfrm>
            <a:off x="242671" y="3584468"/>
            <a:ext cx="2436361" cy="21314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832" y="3598345"/>
            <a:ext cx="2823410" cy="21175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832" y="762249"/>
            <a:ext cx="1999360" cy="26658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6790" y="823440"/>
            <a:ext cx="3382098" cy="26569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4976" y="3428062"/>
            <a:ext cx="1755898" cy="293553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317839" y="3875714"/>
            <a:ext cx="951996" cy="92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7839" y="3760295"/>
            <a:ext cx="1115665" cy="3231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3774" y="3797554"/>
            <a:ext cx="264065" cy="24859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39785" y="44620"/>
            <a:ext cx="313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002060"/>
                </a:solidFill>
              </a:rPr>
              <a:t>ВИЗУАЛИЗАЦИЯ</a:t>
            </a:r>
            <a:endParaRPr lang="ru-RU" sz="24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92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477" y="302485"/>
            <a:ext cx="8748184" cy="439859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ДОСТИГНУТЫЕ РЕЗУЛЬТАТЫ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168" y="1033396"/>
            <a:ext cx="9198801" cy="499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79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8F331EE7-0572-6662-347E-7F56B5C36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6" y="187306"/>
            <a:ext cx="11274066" cy="439859"/>
          </a:xfrm>
        </p:spPr>
        <p:txBody>
          <a:bodyPr>
            <a:noAutofit/>
          </a:bodyPr>
          <a:lstStyle/>
          <a:p>
            <a:r>
              <a:rPr lang="ru-RU" sz="2000" i="1" dirty="0">
                <a:solidFill>
                  <a:srgbClr val="002060"/>
                </a:solidFill>
              </a:rPr>
              <a:t>Эффективность по проекту и </a:t>
            </a:r>
            <a:r>
              <a:rPr lang="ru-RU" sz="2000" i="1" dirty="0" smtClean="0">
                <a:solidFill>
                  <a:srgbClr val="002060"/>
                </a:solidFill>
              </a:rPr>
              <a:t>выполнение </a:t>
            </a:r>
            <a:r>
              <a:rPr lang="ru-RU" sz="2000" i="1" dirty="0">
                <a:solidFill>
                  <a:srgbClr val="002060"/>
                </a:solidFill>
              </a:rPr>
              <a:t>плана мероприятий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D726E2-BB38-8763-847C-4AE8B374A163}"/>
              </a:ext>
            </a:extLst>
          </p:cNvPr>
          <p:cNvSpPr txBox="1"/>
          <p:nvPr/>
        </p:nvSpPr>
        <p:spPr>
          <a:xfrm>
            <a:off x="5179806" y="6352356"/>
            <a:ext cx="8048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Выполнение плана мероприятий: 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100%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122351"/>
              </p:ext>
            </p:extLst>
          </p:nvPr>
        </p:nvGraphicFramePr>
        <p:xfrm>
          <a:off x="1287288" y="692756"/>
          <a:ext cx="8128000" cy="5730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68106571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07294184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84745618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27795927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432531697"/>
                    </a:ext>
                  </a:extLst>
                </a:gridCol>
              </a:tblGrid>
              <a:tr h="63123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цели, ед. измерения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(часы)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Текущий показатель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Целевой показатель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Фактический показатель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Ожидаемая 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эффективность, % (+\-)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461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Экономия рабочего времени на подготовку проведения мониторинга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часов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часа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r>
                        <a:rPr lang="ru-RU" sz="1200" baseline="0" dirty="0" smtClean="0"/>
                        <a:t> часа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31,5%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537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Экономия рабочего времени воспитателей на проведение опроса родителей (законных представителей)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часа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час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час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98%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182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Сокращение периода ожидания заполнения опросников родителями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часа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часов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 часов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5,2%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857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Сокращение потерь рабочего времени на обработку и анализ информации результатов мониторинга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часов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часа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 часа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19%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483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онлайн формы опросника в сети Интернет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Бумажный носитель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Использование интернет ресурса 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Использование интернет ресурсов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162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Повышение уровня удовлетворенности администрации, воспитателей, родителей (законных представителей)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85%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90%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942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425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33400" y="415811"/>
            <a:ext cx="8748184" cy="439859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</a:rPr>
              <a:t>Информация об </a:t>
            </a:r>
            <a:r>
              <a:rPr lang="ru-RU" i="1" dirty="0" smtClean="0">
                <a:solidFill>
                  <a:srgbClr val="002060"/>
                </a:solidFill>
              </a:rPr>
              <a:t>организации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3395" y="855670"/>
            <a:ext cx="11588885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467995" indent="36195" algn="just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Полное название (по уставу):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детский сад №2 «Орленок» муниципального образования города-курорта Анапа.</a:t>
            </a:r>
          </a:p>
          <a:p>
            <a:pPr marL="71755" marR="467995" indent="36195" algn="just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Сокращённое</a:t>
            </a:r>
            <a:r>
              <a:rPr lang="ru-RU" sz="1600" b="1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название: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МАДОУ д/с №2 «Орленок»</a:t>
            </a:r>
          </a:p>
          <a:p>
            <a:pPr marL="71755" marR="467995" indent="36195" algn="just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Учредитель: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Администрация муниципального образования город-курорт Анапа. От имени администрации функции и полномочия учредителя в отношении МАДОУ д/с №2 «Орлёнок» осуществляет Управление образования администрации муниципального образования город-курорт Анапа.</a:t>
            </a:r>
          </a:p>
          <a:p>
            <a:pPr marL="71755" marR="467995" indent="36195" algn="just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Организационно-правовая</a:t>
            </a:r>
            <a:r>
              <a:rPr lang="ru-RU" sz="1600" b="1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</a:t>
            </a:r>
            <a:r>
              <a:rPr lang="ru-RU" sz="1600" b="1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Учреждения: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автономное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учреждение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нахождения: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адрес: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353440, Краснодарский край, г.-к. Анапа, ул. Крымская, д.146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фактический адрес: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353440 Краснодарский край, г.-к. Анапа, ул. Крымская, д.146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нахождения (филиал):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адрес: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353440, Краснодарский край, г.-к. Анапа, ул. Крымская, д.146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фактический адрес: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353430 Краснодарский край, г.-к. Анапа, станица Анапская, ул. Николаевская, д.21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ds2@anapaedu.ru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сайта в сети интернет: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ds2.anapaedu.ru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(86133) 7-07-47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Телефон(филиал): (86133) 7-05-32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групп в ДОО: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в МАДОУ детский сад №2 «Орлёнок» функционирует 8 групп общеразвивающей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групп в ДОО (филиал):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в МАДОУ детский сад №2 «Орлёнок функционирует 14 групп общеразвивающей 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144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2316" y="2395123"/>
            <a:ext cx="8748184" cy="43985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ВНИМАНИЕ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6962" y="4261282"/>
            <a:ext cx="37463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Сабирова </a:t>
            </a:r>
            <a:r>
              <a:rPr lang="ru-RU" dirty="0"/>
              <a:t>Н</a:t>
            </a:r>
            <a:r>
              <a:rPr lang="ru-RU" dirty="0" smtClean="0"/>
              <a:t>аталья Викторовна,</a:t>
            </a:r>
          </a:p>
          <a:p>
            <a:r>
              <a:rPr lang="ru-RU" dirty="0"/>
              <a:t>с</a:t>
            </a:r>
            <a:r>
              <a:rPr lang="ru-RU" dirty="0" smtClean="0"/>
              <a:t>тарший воспитатель</a:t>
            </a:r>
          </a:p>
          <a:p>
            <a:endParaRPr lang="ru-RU" dirty="0" smtClean="0"/>
          </a:p>
          <a:p>
            <a:r>
              <a:rPr lang="ru-RU" dirty="0"/>
              <a:t>8 (86133) 7-07-47</a:t>
            </a:r>
            <a:endParaRPr lang="ru-RU" dirty="0" smtClean="0"/>
          </a:p>
          <a:p>
            <a:r>
              <a:rPr lang="ru-RU" sz="1400" dirty="0">
                <a:latin typeface="Arial" charset="0"/>
                <a:ea typeface="Arial" charset="0"/>
                <a:cs typeface="Arial" charset="0"/>
              </a:rPr>
              <a:t>E-</a:t>
            </a:r>
            <a:r>
              <a:rPr lang="ru-RU" sz="1400" dirty="0" err="1">
                <a:latin typeface="Arial" charset="0"/>
                <a:ea typeface="Arial" charset="0"/>
                <a:cs typeface="Arial" charset="0"/>
              </a:rPr>
              <a:t>mail</a:t>
            </a: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/>
              <a:t>ds2@anapaedu.ru</a:t>
            </a:r>
            <a:endParaRPr lang="ru-RU" sz="1400" dirty="0">
              <a:latin typeface="Arial" charset="0"/>
              <a:ea typeface="Arial" charset="0"/>
              <a:cs typeface="Arial" charset="0"/>
            </a:endParaRPr>
          </a:p>
          <a:p>
            <a:endParaRPr lang="ru-RU" dirty="0"/>
          </a:p>
          <a:p>
            <a:r>
              <a:rPr lang="ru-RU" dirty="0" smtClean="0"/>
              <a:t>30 августа 2024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727260"/>
              </p:ext>
            </p:extLst>
          </p:nvPr>
        </p:nvGraphicFramePr>
        <p:xfrm>
          <a:off x="2140151" y="159609"/>
          <a:ext cx="8534400" cy="228283"/>
        </p:xfrm>
        <a:graphic>
          <a:graphicData uri="http://schemas.openxmlformats.org/drawingml/2006/table">
            <a:tbl>
              <a:tblPr/>
              <a:tblGrid>
                <a:gridCol w="8534400">
                  <a:extLst>
                    <a:ext uri="{9D8B030D-6E8A-4147-A177-3AD203B41FA5}">
                      <a16:colId xmlns:a16="http://schemas.microsoft.com/office/drawing/2014/main" val="24384496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Муниципальное автономное дошкольное образовательное учреждение детский сад №2 «Орлёнок»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582549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143861" y="387892"/>
            <a:ext cx="45269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образования город – курорт Анапа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936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5A7B693-3B18-CB43-7386-F165C0E74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</a:rPr>
              <a:t>Организационно-распорядительные </a:t>
            </a:r>
            <a:r>
              <a:rPr lang="ru-RU" i="1" dirty="0" smtClean="0">
                <a:solidFill>
                  <a:srgbClr val="002060"/>
                </a:solidFill>
              </a:rPr>
              <a:t>документы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95" y="1365799"/>
            <a:ext cx="3714142" cy="51266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836" y="1365799"/>
            <a:ext cx="4663567" cy="508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74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37AD0F9-068F-C2BF-B0C7-E0B16466A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320" y="264809"/>
            <a:ext cx="3885889" cy="439859"/>
          </a:xfrm>
        </p:spPr>
        <p:txBody>
          <a:bodyPr>
            <a:normAutofit fontScale="90000"/>
          </a:bodyPr>
          <a:lstStyle/>
          <a:p>
            <a:r>
              <a:rPr lang="ru-RU" i="1" u="sng" dirty="0">
                <a:solidFill>
                  <a:srgbClr val="002060"/>
                </a:solidFill>
              </a:rPr>
              <a:t>Команда </a:t>
            </a:r>
            <a:r>
              <a:rPr lang="ru-RU" i="1" u="sng" dirty="0" smtClean="0">
                <a:solidFill>
                  <a:srgbClr val="002060"/>
                </a:solidFill>
              </a:rPr>
              <a:t>проекта</a:t>
            </a:r>
            <a:endParaRPr lang="ru-RU" i="1" u="sng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4070" y="1050409"/>
            <a:ext cx="927144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1.  </a:t>
            </a:r>
            <a:r>
              <a:rPr lang="ru-RU" sz="2800" b="1" dirty="0">
                <a:solidFill>
                  <a:srgbClr val="002060"/>
                </a:solidFill>
              </a:rPr>
              <a:t>Зиновьева Юлия Константиновна, заместитель заведующего по </a:t>
            </a:r>
            <a:r>
              <a:rPr lang="ru-RU" sz="2800" b="1" dirty="0" smtClean="0">
                <a:solidFill>
                  <a:srgbClr val="002060"/>
                </a:solidFill>
              </a:rPr>
              <a:t>ВМР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2.  Сабирова Наталья Викторовна, старший воспитатель.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3. Рослякова Татьяна Александровна, педагог-психолог.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4. Рябчикова Марина Владимировна, инструктор по физической культуре.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5. Полещук Елена Евгеньевна, воспитатель.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6. Шилина Ксения Андреевна, воспитатель.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7. Ченкилиди Елена Федоровна, воспитатель.</a:t>
            </a:r>
          </a:p>
        </p:txBody>
      </p:sp>
    </p:spTree>
    <p:extLst>
      <p:ext uri="{BB962C8B-B14F-4D97-AF65-F5344CB8AC3E}">
        <p14:creationId xmlns:p14="http://schemas.microsoft.com/office/powerpoint/2010/main" val="4273442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641ED268-4D0E-18E0-760D-E545EFA3B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3869" y="206086"/>
            <a:ext cx="3751665" cy="439859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Паспорт проекта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17" y="645945"/>
            <a:ext cx="8777306" cy="588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77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641ED268-4D0E-18E0-760D-E545EFA3B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486" y="155752"/>
            <a:ext cx="4171114" cy="439859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Паспорт проекта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678" y="595611"/>
            <a:ext cx="9030729" cy="605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24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CC560F8-C1AB-64ED-655B-7B3DC3F7D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78" y="264809"/>
            <a:ext cx="8748184" cy="439859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</a:rPr>
              <a:t> Производственный анализ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04" y="1342238"/>
            <a:ext cx="10942652" cy="449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9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D2024583-9FC0-1E87-D430-858B01AF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719" y="318527"/>
            <a:ext cx="8748184" cy="439859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Текущая карта процесса</a:t>
            </a:r>
            <a:endParaRPr lang="ru-RU" sz="3200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12" y="777057"/>
            <a:ext cx="8865557" cy="1862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968" y="2714279"/>
            <a:ext cx="8676542" cy="20044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390" y="4793388"/>
            <a:ext cx="5596624" cy="1929376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9161092" y="1708354"/>
            <a:ext cx="1384418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736" y="3527527"/>
            <a:ext cx="1487553" cy="1889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6189" y="3517095"/>
            <a:ext cx="1487553" cy="1889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450" y="5606636"/>
            <a:ext cx="1487553" cy="1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7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D2024583-9FC0-1E87-D430-858B01AF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719" y="318527"/>
            <a:ext cx="8748184" cy="439859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Текущая карта процесса</a:t>
            </a:r>
            <a:endParaRPr lang="ru-RU" sz="3200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59" y="1058458"/>
            <a:ext cx="5352752" cy="36823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811" y="1408698"/>
            <a:ext cx="6712278" cy="321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811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635</Words>
  <Application>Microsoft Office PowerPoint</Application>
  <PresentationFormat>Широкоэкранный</PresentationFormat>
  <Paragraphs>117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Times New Roman</vt:lpstr>
      <vt:lpstr>Wingdings 3</vt:lpstr>
      <vt:lpstr>Текст картинка</vt:lpstr>
      <vt:lpstr>Сектор</vt:lpstr>
      <vt:lpstr>Презентация PowerPoint</vt:lpstr>
      <vt:lpstr>Информация об организации</vt:lpstr>
      <vt:lpstr>Организационно-распорядительные документы</vt:lpstr>
      <vt:lpstr>Команда проекта</vt:lpstr>
      <vt:lpstr>Паспорт проекта</vt:lpstr>
      <vt:lpstr>Паспорт проекта</vt:lpstr>
      <vt:lpstr> Производственный анализ </vt:lpstr>
      <vt:lpstr>Текущая карта процесса</vt:lpstr>
      <vt:lpstr>Текущая карта процесса</vt:lpstr>
      <vt:lpstr>Пирамида проблем</vt:lpstr>
      <vt:lpstr>Выявление коренных причин методом «5 Почему» </vt:lpstr>
      <vt:lpstr>Выявление коренных причин методом «5 Почему» </vt:lpstr>
      <vt:lpstr>Целевая  карта  процесса</vt:lpstr>
      <vt:lpstr>План мероприятий</vt:lpstr>
      <vt:lpstr>План мероприятий</vt:lpstr>
      <vt:lpstr>Реализация плана мероприятий</vt:lpstr>
      <vt:lpstr>Презентация PowerPoint</vt:lpstr>
      <vt:lpstr>ДОСТИГНУТЫЕ РЕЗУЛЬТАТЫ</vt:lpstr>
      <vt:lpstr>Эффективность по проекту и выполнение плана мероприятий</vt:lpstr>
      <vt:lpstr>СПАСИБО  ЗА ВНИМАНИЕ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Горнушкина</dc:creator>
  <cp:lastModifiedBy>пользователь</cp:lastModifiedBy>
  <cp:revision>52</cp:revision>
  <dcterms:created xsi:type="dcterms:W3CDTF">2022-06-03T08:19:16Z</dcterms:created>
  <dcterms:modified xsi:type="dcterms:W3CDTF">2024-12-05T13:32:46Z</dcterms:modified>
</cp:coreProperties>
</file>